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87" r:id="rId20"/>
    <p:sldId id="277" r:id="rId21"/>
    <p:sldId id="278" r:id="rId22"/>
    <p:sldId id="288" r:id="rId23"/>
    <p:sldId id="289" r:id="rId24"/>
    <p:sldId id="279" r:id="rId25"/>
    <p:sldId id="290" r:id="rId26"/>
    <p:sldId id="280" r:id="rId27"/>
    <p:sldId id="291" r:id="rId28"/>
    <p:sldId id="292" r:id="rId29"/>
    <p:sldId id="293" r:id="rId30"/>
    <p:sldId id="294" r:id="rId31"/>
    <p:sldId id="281" r:id="rId32"/>
    <p:sldId id="282" r:id="rId33"/>
    <p:sldId id="295" r:id="rId34"/>
    <p:sldId id="283" r:id="rId35"/>
    <p:sldId id="296" r:id="rId36"/>
    <p:sldId id="284" r:id="rId37"/>
    <p:sldId id="285" r:id="rId38"/>
    <p:sldId id="297" r:id="rId39"/>
    <p:sldId id="298" r:id="rId40"/>
    <p:sldId id="286" r:id="rId41"/>
    <p:sldId id="299" r:id="rId4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hthoek 6"/>
          <p:cNvSpPr/>
          <p:nvPr userDrawn="1"/>
        </p:nvSpPr>
        <p:spPr>
          <a:xfrm>
            <a:off x="0" y="1752600"/>
            <a:ext cx="12192000" cy="510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1524000" y="1795463"/>
            <a:ext cx="9144000" cy="2387600"/>
          </a:xfrm>
        </p:spPr>
        <p:txBody>
          <a:bodyPr anchor="b"/>
          <a:lstStyle>
            <a:lvl1pPr algn="ctr">
              <a:defRPr sz="600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1524000" y="42751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470" y="368515"/>
            <a:ext cx="2101430" cy="1076536"/>
          </a:xfrm>
          <a:prstGeom prst="rect">
            <a:avLst/>
          </a:prstGeom>
        </p:spPr>
      </p:pic>
    </p:spTree>
    <p:extLst>
      <p:ext uri="{BB962C8B-B14F-4D97-AF65-F5344CB8AC3E}">
        <p14:creationId xmlns:p14="http://schemas.microsoft.com/office/powerpoint/2010/main" val="3719020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324035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solidFill>
                  <a:schemeClr val="accent2">
                    <a:lumMod val="75000"/>
                  </a:schemeClr>
                </a:solidFill>
              </a:defRPr>
            </a:lvl2pPr>
            <a:lvl3pPr>
              <a:defRPr sz="2400">
                <a:solidFill>
                  <a:schemeClr val="accent2">
                    <a:lumMod val="75000"/>
                  </a:schemeClr>
                </a:solidFill>
              </a:defRPr>
            </a:lvl3pPr>
            <a:lvl4pPr>
              <a:defRPr sz="2000">
                <a:solidFill>
                  <a:schemeClr val="accent2">
                    <a:lumMod val="75000"/>
                  </a:schemeClr>
                </a:solidFill>
              </a:defRPr>
            </a:lvl4pPr>
            <a:lvl5pPr>
              <a:defRPr sz="2000">
                <a:solidFill>
                  <a:schemeClr val="accent2">
                    <a:lumMod val="75000"/>
                  </a:schemeClr>
                </a:solidFill>
              </a:defRPr>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1561127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p:cNvSpPr>
            <a:spLocks noGrp="1"/>
          </p:cNvSpPr>
          <p:nvPr>
            <p:ph type="dt" sz="half" idx="10"/>
          </p:nvPr>
        </p:nvSpPr>
        <p:spPr>
          <a:xfrm>
            <a:off x="838200" y="6356350"/>
            <a:ext cx="2743200" cy="365125"/>
          </a:xfrm>
          <a:prstGeom prst="rect">
            <a:avLst/>
          </a:prstGeom>
        </p:spPr>
        <p:txBody>
          <a:bodyPr/>
          <a:lstStyle/>
          <a:p>
            <a:fld id="{6AAA7AF4-39F9-40E5-A76E-4D42D499E2A7}" type="datetimeFigureOut">
              <a:rPr lang="nl-NL" smtClean="0"/>
              <a:t>24-3-2020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3164960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7" name="Rechthoek 6"/>
          <p:cNvSpPr/>
          <p:nvPr userDrawn="1"/>
        </p:nvSpPr>
        <p:spPr>
          <a:xfrm>
            <a:off x="0" y="1752600"/>
            <a:ext cx="12192000" cy="510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3708400" y="2247901"/>
            <a:ext cx="8483600" cy="2074862"/>
          </a:xfrm>
        </p:spPr>
        <p:txBody>
          <a:bodyPr anchor="b"/>
          <a:lstStyle>
            <a:lvl1pPr algn="ctr">
              <a:defRPr sz="600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3708400" y="4414838"/>
            <a:ext cx="8483600" cy="20875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470" y="368515"/>
            <a:ext cx="2101430" cy="1076536"/>
          </a:xfrm>
          <a:prstGeom prst="rect">
            <a:avLst/>
          </a:prstGeom>
        </p:spPr>
      </p:pic>
      <p:sp>
        <p:nvSpPr>
          <p:cNvPr id="8" name="Tijdelijke aanduiding voor afbeelding 2"/>
          <p:cNvSpPr>
            <a:spLocks noGrp="1"/>
          </p:cNvSpPr>
          <p:nvPr>
            <p:ph type="pic" idx="13"/>
          </p:nvPr>
        </p:nvSpPr>
        <p:spPr>
          <a:xfrm>
            <a:off x="0" y="1741486"/>
            <a:ext cx="3708400" cy="5116513"/>
          </a:xfrm>
        </p:spPr>
        <p:txBody>
          <a:bodyPr anchor="ctr">
            <a:normAutofit/>
          </a:bodyPr>
          <a:lstStyle>
            <a:lvl1pPr marL="0" indent="0" algn="ctr">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68246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idx="1"/>
          </p:nvPr>
        </p:nvSpPr>
        <p:spPr/>
        <p:txBody>
          <a:bodyPr/>
          <a:lstStyle>
            <a:lvl1pPr>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voettekst 4"/>
          <p:cNvSpPr>
            <a:spLocks noGrp="1"/>
          </p:cNvSpPr>
          <p:nvPr>
            <p:ph type="ftr" sz="quarter" idx="11"/>
          </p:nvPr>
        </p:nvSpPr>
        <p:spPr>
          <a:xfrm>
            <a:off x="6465277" y="6356350"/>
            <a:ext cx="4114800" cy="365125"/>
          </a:xfrm>
        </p:spPr>
        <p:txBody>
          <a:bodyPr/>
          <a:lstStyle>
            <a:lvl1pPr algn="r">
              <a:defRPr/>
            </a:lvl1pPr>
          </a:lstStyle>
          <a:p>
            <a:endParaRPr lang="nl-NL" dirty="0"/>
          </a:p>
        </p:txBody>
      </p:sp>
      <p:sp>
        <p:nvSpPr>
          <p:cNvPr id="6" name="Tijdelijke aanduiding voor dianummer 5"/>
          <p:cNvSpPr>
            <a:spLocks noGrp="1"/>
          </p:cNvSpPr>
          <p:nvPr>
            <p:ph type="sldNum" sz="quarter" idx="12"/>
          </p:nvPr>
        </p:nvSpPr>
        <p:spPr>
          <a:xfrm>
            <a:off x="838200" y="6356350"/>
            <a:ext cx="2743200" cy="365125"/>
          </a:xfrm>
        </p:spPr>
        <p:txBody>
          <a:bodyPr/>
          <a:lstStyle/>
          <a:p>
            <a:fld id="{7F967CD7-E635-4188-A2E7-278E8CFDF299}" type="slidenum">
              <a:rPr lang="nl-NL" smtClean="0"/>
              <a:t>‹nr.›</a:t>
            </a:fld>
            <a:endParaRPr lang="nl-NL"/>
          </a:p>
        </p:txBody>
      </p:sp>
      <p:cxnSp>
        <p:nvCxnSpPr>
          <p:cNvPr id="7" name="Rechte verbindingslijn 6"/>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046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381000" y="3213101"/>
            <a:ext cx="11404600" cy="1349374"/>
          </a:xfrm>
        </p:spPr>
        <p:txBody>
          <a:bodyPr anchor="b"/>
          <a:lstStyle>
            <a:lvl1pPr>
              <a:defRPr sz="6000"/>
            </a:lvl1pPr>
          </a:lstStyle>
          <a:p>
            <a:r>
              <a:rPr lang="nl-NL"/>
              <a:t>Klik om stijl te bewerken</a:t>
            </a:r>
            <a:endParaRPr lang="nl-NL" dirty="0"/>
          </a:p>
        </p:txBody>
      </p:sp>
      <p:sp>
        <p:nvSpPr>
          <p:cNvPr id="3" name="Tijdelijke aanduiding voor tekst 2"/>
          <p:cNvSpPr>
            <a:spLocks noGrp="1"/>
          </p:cNvSpPr>
          <p:nvPr>
            <p:ph type="body" idx="1"/>
          </p:nvPr>
        </p:nvSpPr>
        <p:spPr>
          <a:xfrm>
            <a:off x="381000" y="4589463"/>
            <a:ext cx="11404600" cy="1500187"/>
          </a:xfrm>
        </p:spPr>
        <p:txBody>
          <a:bodyPr/>
          <a:lstStyle>
            <a:lvl1pPr marL="0" indent="0">
              <a:buNone/>
              <a:defRPr sz="2400">
                <a:solidFill>
                  <a:schemeClr val="accent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967CD7-E635-4188-A2E7-278E8CFDF299}" type="slidenum">
              <a:rPr lang="nl-NL" smtClean="0"/>
              <a:t>‹nr.›</a:t>
            </a:fld>
            <a:endParaRPr lang="nl-NL"/>
          </a:p>
        </p:txBody>
      </p:sp>
      <p:sp>
        <p:nvSpPr>
          <p:cNvPr id="7" name="Tijdelijke aanduiding voor afbeelding 2"/>
          <p:cNvSpPr>
            <a:spLocks noGrp="1"/>
          </p:cNvSpPr>
          <p:nvPr>
            <p:ph type="pic" idx="13"/>
          </p:nvPr>
        </p:nvSpPr>
        <p:spPr>
          <a:xfrm>
            <a:off x="0" y="1"/>
            <a:ext cx="12192000" cy="3213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382532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381000" y="1825625"/>
            <a:ext cx="5638800" cy="4351338"/>
          </a:xfrm>
        </p:spPr>
        <p:txBody>
          <a:bodyPr/>
          <a:lstStyle>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72200" y="1825625"/>
            <a:ext cx="5651500" cy="4351338"/>
          </a:xfrm>
        </p:spPr>
        <p:txBody>
          <a:bodyPr/>
          <a:lstStyle>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cxnSp>
        <p:nvCxnSpPr>
          <p:cNvPr id="8" name="Rechte verbindingslijn 7"/>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2006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 van twee + icon/im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381000" y="1825625"/>
            <a:ext cx="56388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4" name="Tijdelijke aanduiding voor inhoud 3"/>
          <p:cNvSpPr>
            <a:spLocks noGrp="1"/>
          </p:cNvSpPr>
          <p:nvPr>
            <p:ph sz="half" idx="2"/>
          </p:nvPr>
        </p:nvSpPr>
        <p:spPr>
          <a:xfrm>
            <a:off x="6172200" y="1825625"/>
            <a:ext cx="56515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sp>
        <p:nvSpPr>
          <p:cNvPr id="8" name="Tijdelijke aanduiding voor tekst 3"/>
          <p:cNvSpPr>
            <a:spLocks noGrp="1"/>
          </p:cNvSpPr>
          <p:nvPr>
            <p:ph type="body" sz="half" idx="13"/>
          </p:nvPr>
        </p:nvSpPr>
        <p:spPr>
          <a:xfrm>
            <a:off x="381000" y="4419600"/>
            <a:ext cx="56388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jdelijke aanduiding voor tekst 3"/>
          <p:cNvSpPr>
            <a:spLocks noGrp="1"/>
          </p:cNvSpPr>
          <p:nvPr>
            <p:ph type="body" sz="half" idx="14"/>
          </p:nvPr>
        </p:nvSpPr>
        <p:spPr>
          <a:xfrm>
            <a:off x="381000" y="3898900"/>
            <a:ext cx="56388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tekst 3"/>
          <p:cNvSpPr>
            <a:spLocks noGrp="1"/>
          </p:cNvSpPr>
          <p:nvPr>
            <p:ph type="body" sz="half" idx="15"/>
          </p:nvPr>
        </p:nvSpPr>
        <p:spPr>
          <a:xfrm>
            <a:off x="6173788" y="4419600"/>
            <a:ext cx="5649912"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1" name="Tijdelijke aanduiding voor tekst 3"/>
          <p:cNvSpPr>
            <a:spLocks noGrp="1"/>
          </p:cNvSpPr>
          <p:nvPr>
            <p:ph type="body" sz="half" idx="16"/>
          </p:nvPr>
        </p:nvSpPr>
        <p:spPr>
          <a:xfrm>
            <a:off x="6173788" y="3898900"/>
            <a:ext cx="5649912"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cxnSp>
        <p:nvCxnSpPr>
          <p:cNvPr id="12" name="Rechte verbindingslijn 11"/>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37483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 van drie + icon/im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406400" y="1825625"/>
            <a:ext cx="35687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sp>
        <p:nvSpPr>
          <p:cNvPr id="8" name="Tijdelijke aanduiding voor tekst 3"/>
          <p:cNvSpPr>
            <a:spLocks noGrp="1"/>
          </p:cNvSpPr>
          <p:nvPr>
            <p:ph type="body" sz="half" idx="13"/>
          </p:nvPr>
        </p:nvSpPr>
        <p:spPr>
          <a:xfrm>
            <a:off x="406400" y="4419600"/>
            <a:ext cx="35687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jdelijke aanduiding voor tekst 3"/>
          <p:cNvSpPr>
            <a:spLocks noGrp="1"/>
          </p:cNvSpPr>
          <p:nvPr>
            <p:ph type="body" sz="half" idx="14"/>
          </p:nvPr>
        </p:nvSpPr>
        <p:spPr>
          <a:xfrm>
            <a:off x="406400" y="3898900"/>
            <a:ext cx="35687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8" name="Tijdelijke aanduiding voor inhoud 2"/>
          <p:cNvSpPr>
            <a:spLocks noGrp="1"/>
          </p:cNvSpPr>
          <p:nvPr>
            <p:ph sz="half" idx="15"/>
          </p:nvPr>
        </p:nvSpPr>
        <p:spPr>
          <a:xfrm>
            <a:off x="8267700" y="1825625"/>
            <a:ext cx="35687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19" name="Tijdelijke aanduiding voor tekst 3"/>
          <p:cNvSpPr>
            <a:spLocks noGrp="1"/>
          </p:cNvSpPr>
          <p:nvPr>
            <p:ph type="body" sz="half" idx="16"/>
          </p:nvPr>
        </p:nvSpPr>
        <p:spPr>
          <a:xfrm>
            <a:off x="8267700" y="4419600"/>
            <a:ext cx="35687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20" name="Tijdelijke aanduiding voor tekst 3"/>
          <p:cNvSpPr>
            <a:spLocks noGrp="1"/>
          </p:cNvSpPr>
          <p:nvPr>
            <p:ph type="body" sz="half" idx="17"/>
          </p:nvPr>
        </p:nvSpPr>
        <p:spPr>
          <a:xfrm>
            <a:off x="8267700" y="3898900"/>
            <a:ext cx="35687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21" name="Tijdelijke aanduiding voor inhoud 2"/>
          <p:cNvSpPr>
            <a:spLocks noGrp="1"/>
          </p:cNvSpPr>
          <p:nvPr>
            <p:ph sz="half" idx="18"/>
          </p:nvPr>
        </p:nvSpPr>
        <p:spPr>
          <a:xfrm>
            <a:off x="4368800" y="1825625"/>
            <a:ext cx="35687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22" name="Tijdelijke aanduiding voor tekst 3"/>
          <p:cNvSpPr>
            <a:spLocks noGrp="1"/>
          </p:cNvSpPr>
          <p:nvPr>
            <p:ph type="body" sz="half" idx="19"/>
          </p:nvPr>
        </p:nvSpPr>
        <p:spPr>
          <a:xfrm>
            <a:off x="4368800" y="4419600"/>
            <a:ext cx="35687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23" name="Tijdelijke aanduiding voor tekst 3"/>
          <p:cNvSpPr>
            <a:spLocks noGrp="1"/>
          </p:cNvSpPr>
          <p:nvPr>
            <p:ph type="body" sz="half" idx="20"/>
          </p:nvPr>
        </p:nvSpPr>
        <p:spPr>
          <a:xfrm>
            <a:off x="4368800" y="3898900"/>
            <a:ext cx="35687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cxnSp>
        <p:nvCxnSpPr>
          <p:cNvPr id="24" name="Rechte verbindingslijn 23"/>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87072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381000" y="365125"/>
            <a:ext cx="11455400" cy="1325563"/>
          </a:xfrm>
        </p:spPr>
        <p:txBody>
          <a:bodyPr/>
          <a:lstStyle/>
          <a:p>
            <a:r>
              <a:rPr lang="nl-NL"/>
              <a:t>Klik om stijl te bewerken</a:t>
            </a:r>
            <a:endParaRPr lang="nl-NL" dirty="0"/>
          </a:p>
        </p:txBody>
      </p:sp>
      <p:sp>
        <p:nvSpPr>
          <p:cNvPr id="3" name="Tijdelijke aanduiding voor tekst 2"/>
          <p:cNvSpPr>
            <a:spLocks noGrp="1"/>
          </p:cNvSpPr>
          <p:nvPr>
            <p:ph type="body" idx="1"/>
          </p:nvPr>
        </p:nvSpPr>
        <p:spPr>
          <a:xfrm>
            <a:off x="381000" y="1681163"/>
            <a:ext cx="5616575"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381000" y="2505075"/>
            <a:ext cx="5616575" cy="3684588"/>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172200" y="1681163"/>
            <a:ext cx="5664200"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664200" cy="3684588"/>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F967CD7-E635-4188-A2E7-278E8CFDF299}" type="slidenum">
              <a:rPr lang="nl-NL" smtClean="0"/>
              <a:t>‹nr.›</a:t>
            </a:fld>
            <a:endParaRPr lang="nl-NL"/>
          </a:p>
        </p:txBody>
      </p:sp>
      <p:cxnSp>
        <p:nvCxnSpPr>
          <p:cNvPr id="10" name="Rechte verbindingslijn 9"/>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13665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2373217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81000" y="174625"/>
            <a:ext cx="114427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381000" y="1500188"/>
            <a:ext cx="11442700" cy="4676775"/>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6788150" y="6356350"/>
            <a:ext cx="4526280" cy="365125"/>
          </a:xfrm>
          <a:prstGeom prst="rect">
            <a:avLst/>
          </a:prstGeom>
        </p:spPr>
        <p:txBody>
          <a:bodyPr vert="horz" lIns="91440" tIns="45720" rIns="91440" bIns="45720" rtlCol="0" anchor="ctr"/>
          <a:lstStyle>
            <a:lvl1pPr algn="r">
              <a:defRPr sz="1200">
                <a:solidFill>
                  <a:schemeClr val="accent5"/>
                </a:solidFill>
              </a:defRPr>
            </a:lvl1pPr>
          </a:lstStyle>
          <a:p>
            <a:endParaRPr lang="nl-NL" dirty="0"/>
          </a:p>
        </p:txBody>
      </p:sp>
      <p:sp>
        <p:nvSpPr>
          <p:cNvPr id="6" name="Tijdelijke aanduiding voor dianummer 5"/>
          <p:cNvSpPr>
            <a:spLocks noGrp="1"/>
          </p:cNvSpPr>
          <p:nvPr>
            <p:ph type="sldNum" sz="quarter" idx="4"/>
          </p:nvPr>
        </p:nvSpPr>
        <p:spPr>
          <a:xfrm>
            <a:off x="381000" y="6343650"/>
            <a:ext cx="3474720" cy="365125"/>
          </a:xfrm>
          <a:prstGeom prst="rect">
            <a:avLst/>
          </a:prstGeom>
        </p:spPr>
        <p:txBody>
          <a:bodyPr vert="horz" lIns="91440" tIns="45720" rIns="91440" bIns="45720" rtlCol="0" anchor="ctr"/>
          <a:lstStyle>
            <a:lvl1pPr algn="l">
              <a:defRPr sz="1200">
                <a:solidFill>
                  <a:schemeClr val="accent5"/>
                </a:solidFill>
              </a:defRPr>
            </a:lvl1pPr>
          </a:lstStyle>
          <a:p>
            <a:fld id="{7F967CD7-E635-4188-A2E7-278E8CFDF299}" type="slidenum">
              <a:rPr lang="nl-NL" smtClean="0"/>
              <a:pPr/>
              <a:t>‹nr.›</a:t>
            </a:fld>
            <a:endParaRPr lang="nl-NL" dirty="0"/>
          </a:p>
        </p:txBody>
      </p:sp>
    </p:spTree>
    <p:extLst>
      <p:ext uri="{BB962C8B-B14F-4D97-AF65-F5344CB8AC3E}">
        <p14:creationId xmlns:p14="http://schemas.microsoft.com/office/powerpoint/2010/main" val="15189438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60" r:id="rId6"/>
    <p:sldLayoutId id="2147483661" r:id="rId7"/>
    <p:sldLayoutId id="2147483653" r:id="rId8"/>
    <p:sldLayoutId id="2147483654" r:id="rId9"/>
    <p:sldLayoutId id="2147483655" r:id="rId10"/>
    <p:sldLayoutId id="2147483656" r:id="rId11"/>
    <p:sldLayoutId id="2147483657" r:id="rId12"/>
  </p:sldLayoutIdLst>
  <p:txStyles>
    <p:titleStyle>
      <a:lvl1pPr algn="l" defTabSz="914400" rtl="0" eaLnBrk="1" latinLnBrk="0" hangingPunct="1">
        <a:lnSpc>
          <a:spcPct val="90000"/>
        </a:lnSpc>
        <a:spcBef>
          <a:spcPct val="0"/>
        </a:spcBef>
        <a:buNone/>
        <a:defRPr sz="44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Uitvoeren gewasbescherming</a:t>
            </a:r>
          </a:p>
        </p:txBody>
      </p:sp>
      <p:sp>
        <p:nvSpPr>
          <p:cNvPr id="3" name="Tijdelijke aanduiding voor tekst 2"/>
          <p:cNvSpPr>
            <a:spLocks noGrp="1"/>
          </p:cNvSpPr>
          <p:nvPr>
            <p:ph type="body" idx="1"/>
          </p:nvPr>
        </p:nvSpPr>
        <p:spPr/>
        <p:txBody>
          <a:bodyPr/>
          <a:lstStyle/>
          <a:p>
            <a:r>
              <a:rPr lang="nl-NL" dirty="0"/>
              <a:t>Op basis van Cursusboek Uitvoeren gewasbescherming Versie 2020, Hoofdstuk 2</a:t>
            </a:r>
          </a:p>
        </p:txBody>
      </p:sp>
      <p:pic>
        <p:nvPicPr>
          <p:cNvPr id="8" name="Tijdelijke aanduiding voor afbeelding 7" descr="Afbeelding met buiten, plant, groen, groot&#10;&#10;Automatisch gegenereerde beschrijving">
            <a:extLst>
              <a:ext uri="{FF2B5EF4-FFF2-40B4-BE49-F238E27FC236}">
                <a16:creationId xmlns:a16="http://schemas.microsoft.com/office/drawing/2014/main" id="{E14F72AA-09E7-481D-BAAE-8A8FD1C21D0B}"/>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t="22586" b="42760"/>
          <a:stretch/>
        </p:blipFill>
        <p:spPr>
          <a:xfrm>
            <a:off x="0" y="0"/>
            <a:ext cx="12192000" cy="3168870"/>
          </a:xfrm>
        </p:spPr>
      </p:pic>
      <p:pic>
        <p:nvPicPr>
          <p:cNvPr id="4" name="Afbeelding 3">
            <a:extLst>
              <a:ext uri="{FF2B5EF4-FFF2-40B4-BE49-F238E27FC236}">
                <a16:creationId xmlns:a16="http://schemas.microsoft.com/office/drawing/2014/main" id="{7DFF3D26-585B-43CD-AB91-AA58E8DC2D25}"/>
              </a:ext>
            </a:extLst>
          </p:cNvPr>
          <p:cNvPicPr>
            <a:picLocks noChangeAspect="1"/>
          </p:cNvPicPr>
          <p:nvPr/>
        </p:nvPicPr>
        <p:blipFill>
          <a:blip r:embed="rId3"/>
          <a:stretch>
            <a:fillRect/>
          </a:stretch>
        </p:blipFill>
        <p:spPr>
          <a:xfrm>
            <a:off x="4525313" y="5233271"/>
            <a:ext cx="3115974" cy="883367"/>
          </a:xfrm>
          <a:prstGeom prst="rect">
            <a:avLst/>
          </a:prstGeom>
        </p:spPr>
      </p:pic>
    </p:spTree>
    <p:extLst>
      <p:ext uri="{BB962C8B-B14F-4D97-AF65-F5344CB8AC3E}">
        <p14:creationId xmlns:p14="http://schemas.microsoft.com/office/powerpoint/2010/main" val="1288748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217B4-57E0-4879-90C2-A9AE55E75D01}"/>
              </a:ext>
            </a:extLst>
          </p:cNvPr>
          <p:cNvSpPr>
            <a:spLocks noGrp="1"/>
          </p:cNvSpPr>
          <p:nvPr>
            <p:ph type="title"/>
          </p:nvPr>
        </p:nvSpPr>
        <p:spPr/>
        <p:txBody>
          <a:bodyPr/>
          <a:lstStyle/>
          <a:p>
            <a:r>
              <a:rPr lang="nl-NL" dirty="0"/>
              <a:t>Voorjaars, herfst en jaarrond </a:t>
            </a:r>
            <a:r>
              <a:rPr lang="nl-NL" dirty="0" err="1"/>
              <a:t>kiemers</a:t>
            </a:r>
            <a:endParaRPr lang="nl-NL" dirty="0"/>
          </a:p>
        </p:txBody>
      </p:sp>
      <p:pic>
        <p:nvPicPr>
          <p:cNvPr id="16" name="Tijdelijke aanduiding voor inhoud 15">
            <a:extLst>
              <a:ext uri="{FF2B5EF4-FFF2-40B4-BE49-F238E27FC236}">
                <a16:creationId xmlns:a16="http://schemas.microsoft.com/office/drawing/2014/main" id="{D6815016-8D00-4BFA-92A1-EADB6DCD48DF}"/>
              </a:ext>
            </a:extLst>
          </p:cNvPr>
          <p:cNvPicPr>
            <a:picLocks noGrp="1" noChangeAspect="1"/>
          </p:cNvPicPr>
          <p:nvPr>
            <p:ph sz="half" idx="1"/>
          </p:nvPr>
        </p:nvPicPr>
        <p:blipFill>
          <a:blip r:embed="rId2"/>
          <a:stretch>
            <a:fillRect/>
          </a:stretch>
        </p:blipFill>
        <p:spPr>
          <a:xfrm>
            <a:off x="883039" y="1825625"/>
            <a:ext cx="2615421" cy="1958975"/>
          </a:xfrm>
          <a:prstGeom prst="rect">
            <a:avLst/>
          </a:prstGeom>
        </p:spPr>
      </p:pic>
      <p:sp>
        <p:nvSpPr>
          <p:cNvPr id="8" name="Tijdelijke aanduiding voor tekst 7">
            <a:extLst>
              <a:ext uri="{FF2B5EF4-FFF2-40B4-BE49-F238E27FC236}">
                <a16:creationId xmlns:a16="http://schemas.microsoft.com/office/drawing/2014/main" id="{11077EE8-F63F-41BC-B7BF-9E5BA886152B}"/>
              </a:ext>
            </a:extLst>
          </p:cNvPr>
          <p:cNvSpPr>
            <a:spLocks noGrp="1"/>
          </p:cNvSpPr>
          <p:nvPr>
            <p:ph type="body" sz="half" idx="13"/>
          </p:nvPr>
        </p:nvSpPr>
        <p:spPr>
          <a:xfrm>
            <a:off x="406400" y="4419599"/>
            <a:ext cx="3568700" cy="1953065"/>
          </a:xfrm>
        </p:spPr>
        <p:txBody>
          <a:bodyPr>
            <a:normAutofit/>
          </a:bodyPr>
          <a:lstStyle/>
          <a:p>
            <a:r>
              <a:rPr lang="nl-NL" sz="2000" dirty="0" err="1"/>
              <a:t>Melganzevoet</a:t>
            </a:r>
            <a:endParaRPr lang="nl-NL" sz="2000" dirty="0"/>
          </a:p>
          <a:p>
            <a:r>
              <a:rPr lang="nl-NL" sz="2000" dirty="0"/>
              <a:t>Kiemt hoofdzakelijk in het voorjaar, meestal in gewassen waarvoor in het voorjaar een zaaibedbereiding wordt uitgevoerd. </a:t>
            </a:r>
          </a:p>
        </p:txBody>
      </p:sp>
      <p:sp>
        <p:nvSpPr>
          <p:cNvPr id="9" name="Tijdelijke aanduiding voor tekst 8">
            <a:extLst>
              <a:ext uri="{FF2B5EF4-FFF2-40B4-BE49-F238E27FC236}">
                <a16:creationId xmlns:a16="http://schemas.microsoft.com/office/drawing/2014/main" id="{623BE3F0-DA1D-4D75-AD9C-1405458DB15E}"/>
              </a:ext>
            </a:extLst>
          </p:cNvPr>
          <p:cNvSpPr>
            <a:spLocks noGrp="1"/>
          </p:cNvSpPr>
          <p:nvPr>
            <p:ph type="body" sz="half" idx="14"/>
          </p:nvPr>
        </p:nvSpPr>
        <p:spPr/>
        <p:txBody>
          <a:bodyPr/>
          <a:lstStyle/>
          <a:p>
            <a:r>
              <a:rPr lang="nl-NL" dirty="0" err="1"/>
              <a:t>voorjaarskiemer</a:t>
            </a:r>
            <a:endParaRPr lang="nl-NL" dirty="0"/>
          </a:p>
        </p:txBody>
      </p:sp>
      <p:pic>
        <p:nvPicPr>
          <p:cNvPr id="18" name="Tijdelijke aanduiding voor inhoud 17">
            <a:extLst>
              <a:ext uri="{FF2B5EF4-FFF2-40B4-BE49-F238E27FC236}">
                <a16:creationId xmlns:a16="http://schemas.microsoft.com/office/drawing/2014/main" id="{F5743CE8-CF64-479B-9AD0-F17A0449DFED}"/>
              </a:ext>
            </a:extLst>
          </p:cNvPr>
          <p:cNvPicPr>
            <a:picLocks noGrp="1" noChangeAspect="1"/>
          </p:cNvPicPr>
          <p:nvPr>
            <p:ph sz="half" idx="15"/>
          </p:nvPr>
        </p:nvPicPr>
        <p:blipFill>
          <a:blip r:embed="rId3"/>
          <a:stretch>
            <a:fillRect/>
          </a:stretch>
        </p:blipFill>
        <p:spPr>
          <a:xfrm>
            <a:off x="8730010" y="1825625"/>
            <a:ext cx="2644080" cy="1958975"/>
          </a:xfrm>
          <a:prstGeom prst="rect">
            <a:avLst/>
          </a:prstGeom>
        </p:spPr>
      </p:pic>
      <p:sp>
        <p:nvSpPr>
          <p:cNvPr id="11" name="Tijdelijke aanduiding voor tekst 10">
            <a:extLst>
              <a:ext uri="{FF2B5EF4-FFF2-40B4-BE49-F238E27FC236}">
                <a16:creationId xmlns:a16="http://schemas.microsoft.com/office/drawing/2014/main" id="{C00AD54A-028C-4D2C-92F2-E0CAB6585F3E}"/>
              </a:ext>
            </a:extLst>
          </p:cNvPr>
          <p:cNvSpPr>
            <a:spLocks noGrp="1"/>
          </p:cNvSpPr>
          <p:nvPr>
            <p:ph type="body" sz="half" idx="16"/>
          </p:nvPr>
        </p:nvSpPr>
        <p:spPr/>
        <p:txBody>
          <a:bodyPr>
            <a:normAutofit/>
          </a:bodyPr>
          <a:lstStyle/>
          <a:p>
            <a:r>
              <a:rPr lang="nl-NL" sz="2000" dirty="0"/>
              <a:t>Vogelmuur</a:t>
            </a:r>
          </a:p>
          <a:p>
            <a:r>
              <a:rPr lang="nl-NL" sz="2000" dirty="0"/>
              <a:t>Kiemt jaarrond</a:t>
            </a:r>
          </a:p>
        </p:txBody>
      </p:sp>
      <p:sp>
        <p:nvSpPr>
          <p:cNvPr id="12" name="Tijdelijke aanduiding voor tekst 11">
            <a:extLst>
              <a:ext uri="{FF2B5EF4-FFF2-40B4-BE49-F238E27FC236}">
                <a16:creationId xmlns:a16="http://schemas.microsoft.com/office/drawing/2014/main" id="{803E4B19-E9DF-4057-BC63-85991BE4D011}"/>
              </a:ext>
            </a:extLst>
          </p:cNvPr>
          <p:cNvSpPr>
            <a:spLocks noGrp="1"/>
          </p:cNvSpPr>
          <p:nvPr>
            <p:ph type="body" sz="half" idx="17"/>
          </p:nvPr>
        </p:nvSpPr>
        <p:spPr/>
        <p:txBody>
          <a:bodyPr/>
          <a:lstStyle/>
          <a:p>
            <a:r>
              <a:rPr lang="nl-NL" dirty="0" err="1"/>
              <a:t>Jaarrondkiemer</a:t>
            </a:r>
            <a:endParaRPr lang="nl-NL" dirty="0"/>
          </a:p>
        </p:txBody>
      </p:sp>
      <p:pic>
        <p:nvPicPr>
          <p:cNvPr id="17" name="Tijdelijke aanduiding voor inhoud 16">
            <a:extLst>
              <a:ext uri="{FF2B5EF4-FFF2-40B4-BE49-F238E27FC236}">
                <a16:creationId xmlns:a16="http://schemas.microsoft.com/office/drawing/2014/main" id="{66E4A344-838E-4154-A85C-A610F80D9CA4}"/>
              </a:ext>
            </a:extLst>
          </p:cNvPr>
          <p:cNvPicPr>
            <a:picLocks noGrp="1" noChangeAspect="1"/>
          </p:cNvPicPr>
          <p:nvPr>
            <p:ph sz="half" idx="18"/>
          </p:nvPr>
        </p:nvPicPr>
        <p:blipFill>
          <a:blip r:embed="rId4"/>
          <a:stretch>
            <a:fillRect/>
          </a:stretch>
        </p:blipFill>
        <p:spPr>
          <a:xfrm>
            <a:off x="4846440" y="1825625"/>
            <a:ext cx="2613420" cy="1958975"/>
          </a:xfrm>
          <a:prstGeom prst="rect">
            <a:avLst/>
          </a:prstGeom>
        </p:spPr>
      </p:pic>
      <p:sp>
        <p:nvSpPr>
          <p:cNvPr id="14" name="Tijdelijke aanduiding voor tekst 13">
            <a:extLst>
              <a:ext uri="{FF2B5EF4-FFF2-40B4-BE49-F238E27FC236}">
                <a16:creationId xmlns:a16="http://schemas.microsoft.com/office/drawing/2014/main" id="{A2AFC941-F803-4A99-9952-851D92B497F2}"/>
              </a:ext>
            </a:extLst>
          </p:cNvPr>
          <p:cNvSpPr>
            <a:spLocks noGrp="1"/>
          </p:cNvSpPr>
          <p:nvPr>
            <p:ph type="body" sz="half" idx="19"/>
          </p:nvPr>
        </p:nvSpPr>
        <p:spPr>
          <a:xfrm>
            <a:off x="4368800" y="4419600"/>
            <a:ext cx="3568700" cy="1953064"/>
          </a:xfrm>
        </p:spPr>
        <p:txBody>
          <a:bodyPr>
            <a:normAutofit/>
          </a:bodyPr>
          <a:lstStyle/>
          <a:p>
            <a:r>
              <a:rPr lang="nl-NL" sz="2000" dirty="0"/>
              <a:t>Kamille</a:t>
            </a:r>
          </a:p>
          <a:p>
            <a:r>
              <a:rPr lang="nl-NL" sz="2000" dirty="0"/>
              <a:t>Kiemt hoofdzakelijk in het najaar, vaak in wintergranen</a:t>
            </a:r>
          </a:p>
        </p:txBody>
      </p:sp>
      <p:sp>
        <p:nvSpPr>
          <p:cNvPr id="15" name="Tijdelijke aanduiding voor tekst 14">
            <a:extLst>
              <a:ext uri="{FF2B5EF4-FFF2-40B4-BE49-F238E27FC236}">
                <a16:creationId xmlns:a16="http://schemas.microsoft.com/office/drawing/2014/main" id="{522749D9-AA03-4D89-9A41-CE4AFAA0EF98}"/>
              </a:ext>
            </a:extLst>
          </p:cNvPr>
          <p:cNvSpPr>
            <a:spLocks noGrp="1"/>
          </p:cNvSpPr>
          <p:nvPr>
            <p:ph type="body" sz="half" idx="20"/>
          </p:nvPr>
        </p:nvSpPr>
        <p:spPr/>
        <p:txBody>
          <a:bodyPr/>
          <a:lstStyle/>
          <a:p>
            <a:r>
              <a:rPr lang="nl-NL" dirty="0" err="1"/>
              <a:t>herstkiemer</a:t>
            </a:r>
            <a:endParaRPr lang="nl-NL" dirty="0"/>
          </a:p>
        </p:txBody>
      </p:sp>
    </p:spTree>
    <p:extLst>
      <p:ext uri="{BB962C8B-B14F-4D97-AF65-F5344CB8AC3E}">
        <p14:creationId xmlns:p14="http://schemas.microsoft.com/office/powerpoint/2010/main" val="2741854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9696CFA7-2355-4C19-BB31-3E12D2ADC94E}"/>
              </a:ext>
            </a:extLst>
          </p:cNvPr>
          <p:cNvSpPr>
            <a:spLocks noGrp="1"/>
          </p:cNvSpPr>
          <p:nvPr>
            <p:ph type="title"/>
          </p:nvPr>
        </p:nvSpPr>
        <p:spPr>
          <a:xfrm>
            <a:off x="381000" y="174625"/>
            <a:ext cx="11442700" cy="1325563"/>
          </a:xfrm>
        </p:spPr>
        <p:txBody>
          <a:bodyPr/>
          <a:lstStyle/>
          <a:p>
            <a:r>
              <a:rPr lang="nl-NL" dirty="0"/>
              <a:t>Zaad- en overblijvende onkruiden</a:t>
            </a:r>
          </a:p>
        </p:txBody>
      </p:sp>
      <p:pic>
        <p:nvPicPr>
          <p:cNvPr id="25" name="Tijdelijke aanduiding voor inhoud 24">
            <a:extLst>
              <a:ext uri="{FF2B5EF4-FFF2-40B4-BE49-F238E27FC236}">
                <a16:creationId xmlns:a16="http://schemas.microsoft.com/office/drawing/2014/main" id="{9AF8E9F2-FE6F-44A3-A3DC-419220496835}"/>
              </a:ext>
            </a:extLst>
          </p:cNvPr>
          <p:cNvPicPr>
            <a:picLocks noGrp="1" noChangeAspect="1"/>
          </p:cNvPicPr>
          <p:nvPr>
            <p:ph sz="half" idx="1"/>
          </p:nvPr>
        </p:nvPicPr>
        <p:blipFill>
          <a:blip r:embed="rId2"/>
          <a:stretch>
            <a:fillRect/>
          </a:stretch>
        </p:blipFill>
        <p:spPr>
          <a:xfrm>
            <a:off x="1520740" y="1286010"/>
            <a:ext cx="3348110" cy="2498590"/>
          </a:xfrm>
          <a:prstGeom prst="rect">
            <a:avLst/>
          </a:prstGeom>
        </p:spPr>
      </p:pic>
      <p:pic>
        <p:nvPicPr>
          <p:cNvPr id="26" name="Tijdelijke aanduiding voor inhoud 25">
            <a:extLst>
              <a:ext uri="{FF2B5EF4-FFF2-40B4-BE49-F238E27FC236}">
                <a16:creationId xmlns:a16="http://schemas.microsoft.com/office/drawing/2014/main" id="{79EDCEB6-9B9A-4B68-A30A-460D3AB4AC41}"/>
              </a:ext>
            </a:extLst>
          </p:cNvPr>
          <p:cNvPicPr>
            <a:picLocks noGrp="1" noChangeAspect="1"/>
          </p:cNvPicPr>
          <p:nvPr>
            <p:ph sz="half" idx="2"/>
          </p:nvPr>
        </p:nvPicPr>
        <p:blipFill>
          <a:blip r:embed="rId3"/>
          <a:stretch>
            <a:fillRect/>
          </a:stretch>
        </p:blipFill>
        <p:spPr>
          <a:xfrm>
            <a:off x="7326228" y="1286010"/>
            <a:ext cx="3345032" cy="2498590"/>
          </a:xfrm>
          <a:prstGeom prst="rect">
            <a:avLst/>
          </a:prstGeom>
        </p:spPr>
      </p:pic>
      <p:sp>
        <p:nvSpPr>
          <p:cNvPr id="21" name="Tijdelijke aanduiding voor tekst 20">
            <a:extLst>
              <a:ext uri="{FF2B5EF4-FFF2-40B4-BE49-F238E27FC236}">
                <a16:creationId xmlns:a16="http://schemas.microsoft.com/office/drawing/2014/main" id="{092F8F68-F8D4-401A-A554-CDE5CC690210}"/>
              </a:ext>
            </a:extLst>
          </p:cNvPr>
          <p:cNvSpPr>
            <a:spLocks noGrp="1"/>
          </p:cNvSpPr>
          <p:nvPr>
            <p:ph type="body" sz="half" idx="13"/>
          </p:nvPr>
        </p:nvSpPr>
        <p:spPr/>
        <p:txBody>
          <a:bodyPr>
            <a:normAutofit/>
          </a:bodyPr>
          <a:lstStyle/>
          <a:p>
            <a:r>
              <a:rPr lang="nl-NL" sz="2000" dirty="0"/>
              <a:t>Zaadonkruiden overleven alleen als zaad. Na de bloei sterven ze af.</a:t>
            </a:r>
          </a:p>
        </p:txBody>
      </p:sp>
      <p:sp>
        <p:nvSpPr>
          <p:cNvPr id="22" name="Tijdelijke aanduiding voor tekst 21">
            <a:extLst>
              <a:ext uri="{FF2B5EF4-FFF2-40B4-BE49-F238E27FC236}">
                <a16:creationId xmlns:a16="http://schemas.microsoft.com/office/drawing/2014/main" id="{1FD82F54-A712-4EE4-BE7F-EB0E32D98BE6}"/>
              </a:ext>
            </a:extLst>
          </p:cNvPr>
          <p:cNvSpPr>
            <a:spLocks noGrp="1"/>
          </p:cNvSpPr>
          <p:nvPr>
            <p:ph type="body" sz="half" idx="14"/>
          </p:nvPr>
        </p:nvSpPr>
        <p:spPr>
          <a:xfrm>
            <a:off x="381000" y="3898900"/>
            <a:ext cx="5638800" cy="495300"/>
          </a:xfrm>
        </p:spPr>
        <p:txBody>
          <a:bodyPr/>
          <a:lstStyle/>
          <a:p>
            <a:r>
              <a:rPr lang="nl-NL" dirty="0"/>
              <a:t>Zaadonkruid, Straatgras</a:t>
            </a:r>
          </a:p>
        </p:txBody>
      </p:sp>
      <p:sp>
        <p:nvSpPr>
          <p:cNvPr id="23" name="Tijdelijke aanduiding voor tekst 22">
            <a:extLst>
              <a:ext uri="{FF2B5EF4-FFF2-40B4-BE49-F238E27FC236}">
                <a16:creationId xmlns:a16="http://schemas.microsoft.com/office/drawing/2014/main" id="{6CC93557-EAB2-4D0B-A31A-3CB910BF1834}"/>
              </a:ext>
            </a:extLst>
          </p:cNvPr>
          <p:cNvSpPr>
            <a:spLocks noGrp="1"/>
          </p:cNvSpPr>
          <p:nvPr>
            <p:ph type="body" sz="half" idx="15"/>
          </p:nvPr>
        </p:nvSpPr>
        <p:spPr/>
        <p:txBody>
          <a:bodyPr>
            <a:normAutofit/>
          </a:bodyPr>
          <a:lstStyle/>
          <a:p>
            <a:r>
              <a:rPr lang="nl-NL" sz="2000" dirty="0"/>
              <a:t>Overblijvende onkruiden houden zichzelf in stand met zaden en ondergrondse wortelstokken</a:t>
            </a:r>
          </a:p>
        </p:txBody>
      </p:sp>
      <p:sp>
        <p:nvSpPr>
          <p:cNvPr id="24" name="Tijdelijke aanduiding voor tekst 23">
            <a:extLst>
              <a:ext uri="{FF2B5EF4-FFF2-40B4-BE49-F238E27FC236}">
                <a16:creationId xmlns:a16="http://schemas.microsoft.com/office/drawing/2014/main" id="{E3B02047-9BF5-4500-A0F5-5BC78DFD0B81}"/>
              </a:ext>
            </a:extLst>
          </p:cNvPr>
          <p:cNvSpPr>
            <a:spLocks noGrp="1"/>
          </p:cNvSpPr>
          <p:nvPr>
            <p:ph type="body" sz="half" idx="16"/>
          </p:nvPr>
        </p:nvSpPr>
        <p:spPr>
          <a:xfrm>
            <a:off x="6173788" y="3898900"/>
            <a:ext cx="5649912" cy="495300"/>
          </a:xfrm>
        </p:spPr>
        <p:txBody>
          <a:bodyPr/>
          <a:lstStyle/>
          <a:p>
            <a:r>
              <a:rPr lang="nl-NL" dirty="0"/>
              <a:t>Overblijvende onkruiden, Kweek</a:t>
            </a:r>
          </a:p>
        </p:txBody>
      </p:sp>
    </p:spTree>
    <p:extLst>
      <p:ext uri="{BB962C8B-B14F-4D97-AF65-F5344CB8AC3E}">
        <p14:creationId xmlns:p14="http://schemas.microsoft.com/office/powerpoint/2010/main" val="430112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4B073B2-DE22-4698-9C1E-FF18BB5566DA}"/>
              </a:ext>
            </a:extLst>
          </p:cNvPr>
          <p:cNvSpPr>
            <a:spLocks noGrp="1"/>
          </p:cNvSpPr>
          <p:nvPr>
            <p:ph type="title"/>
          </p:nvPr>
        </p:nvSpPr>
        <p:spPr/>
        <p:txBody>
          <a:bodyPr/>
          <a:lstStyle/>
          <a:p>
            <a:r>
              <a:rPr lang="nl-NL" dirty="0"/>
              <a:t>Determinatie van onkruiden</a:t>
            </a:r>
          </a:p>
        </p:txBody>
      </p:sp>
      <p:sp>
        <p:nvSpPr>
          <p:cNvPr id="10" name="Tijdelijke aanduiding voor inhoud 9">
            <a:extLst>
              <a:ext uri="{FF2B5EF4-FFF2-40B4-BE49-F238E27FC236}">
                <a16:creationId xmlns:a16="http://schemas.microsoft.com/office/drawing/2014/main" id="{FA307045-1234-4C4E-895F-B37AF2429170}"/>
              </a:ext>
            </a:extLst>
          </p:cNvPr>
          <p:cNvSpPr>
            <a:spLocks noGrp="1"/>
          </p:cNvSpPr>
          <p:nvPr>
            <p:ph idx="1"/>
          </p:nvPr>
        </p:nvSpPr>
        <p:spPr/>
        <p:txBody>
          <a:bodyPr>
            <a:normAutofit fontScale="85000" lnSpcReduction="20000"/>
          </a:bodyPr>
          <a:lstStyle/>
          <a:p>
            <a:pPr marL="0" indent="0">
              <a:buNone/>
            </a:pPr>
            <a:r>
              <a:rPr lang="nl-NL" dirty="0" err="1"/>
              <a:t>Heukels</a:t>
            </a:r>
            <a:r>
              <a:rPr lang="nl-NL" dirty="0"/>
              <a:t> “Flora van Nederland”</a:t>
            </a:r>
          </a:p>
          <a:p>
            <a:pPr marL="0" indent="0">
              <a:buNone/>
            </a:pPr>
            <a:r>
              <a:rPr lang="nl-NL" dirty="0"/>
              <a:t>IVN gidsen en kaarten</a:t>
            </a:r>
          </a:p>
          <a:p>
            <a:pPr marL="0" indent="0">
              <a:buNone/>
            </a:pPr>
            <a:r>
              <a:rPr lang="nl-NL" dirty="0"/>
              <a:t>Gaan allemaal uit van bloeiende planten. Voor tijdige bestrijding is dit te laat.</a:t>
            </a:r>
          </a:p>
          <a:p>
            <a:pPr marL="0" indent="0">
              <a:buNone/>
            </a:pPr>
            <a:endParaRPr lang="nl-NL" dirty="0"/>
          </a:p>
          <a:p>
            <a:pPr marL="0" indent="0">
              <a:buNone/>
            </a:pPr>
            <a:r>
              <a:rPr lang="nl-NL" dirty="0"/>
              <a:t>Herkennen van ongewenste planten doe je meestal op het blad. De tabel geeft handvatten.</a:t>
            </a:r>
          </a:p>
          <a:p>
            <a:pPr>
              <a:buFontTx/>
              <a:buChar char="-"/>
            </a:pPr>
            <a:r>
              <a:rPr lang="nl-NL" dirty="0"/>
              <a:t>Gras of breedbladig?</a:t>
            </a:r>
          </a:p>
          <a:p>
            <a:pPr>
              <a:buFontTx/>
              <a:buChar char="-"/>
            </a:pPr>
            <a:r>
              <a:rPr lang="nl-NL" dirty="0"/>
              <a:t>Bladvorm (rond, ovaal, langwerpig, gekarteld of gaafrandig)</a:t>
            </a:r>
          </a:p>
          <a:p>
            <a:pPr>
              <a:buFontTx/>
              <a:buChar char="-"/>
            </a:pPr>
            <a:r>
              <a:rPr lang="nl-NL" dirty="0"/>
              <a:t>Uitlopers</a:t>
            </a:r>
          </a:p>
          <a:p>
            <a:pPr>
              <a:buFontTx/>
              <a:buChar char="-"/>
            </a:pPr>
            <a:r>
              <a:rPr lang="nl-NL" dirty="0"/>
              <a:t>Rozetvorm </a:t>
            </a:r>
          </a:p>
          <a:p>
            <a:pPr>
              <a:buFontTx/>
              <a:buChar char="-"/>
            </a:pPr>
            <a:r>
              <a:rPr lang="nl-NL" dirty="0"/>
              <a:t>Bladstand, tegenover elkaar of anders? </a:t>
            </a:r>
          </a:p>
          <a:p>
            <a:pPr>
              <a:buFontTx/>
              <a:buChar char="-"/>
            </a:pPr>
            <a:r>
              <a:rPr lang="nl-NL" dirty="0"/>
              <a:t>Vertakking van de stengel</a:t>
            </a:r>
          </a:p>
          <a:p>
            <a:pPr>
              <a:buFontTx/>
              <a:buChar char="-"/>
            </a:pPr>
            <a:r>
              <a:rPr lang="nl-NL" dirty="0"/>
              <a:t>Brandharen (zoals brandnetel) of scherpe punten (zoals akkerdistel)</a:t>
            </a:r>
          </a:p>
        </p:txBody>
      </p:sp>
      <p:pic>
        <p:nvPicPr>
          <p:cNvPr id="11" name="Afbeelding 10">
            <a:extLst>
              <a:ext uri="{FF2B5EF4-FFF2-40B4-BE49-F238E27FC236}">
                <a16:creationId xmlns:a16="http://schemas.microsoft.com/office/drawing/2014/main" id="{6F4FB015-6C49-4048-BA84-9904B18215A5}"/>
              </a:ext>
            </a:extLst>
          </p:cNvPr>
          <p:cNvPicPr>
            <a:picLocks noChangeAspect="1"/>
          </p:cNvPicPr>
          <p:nvPr/>
        </p:nvPicPr>
        <p:blipFill>
          <a:blip r:embed="rId2"/>
          <a:stretch>
            <a:fillRect/>
          </a:stretch>
        </p:blipFill>
        <p:spPr>
          <a:xfrm>
            <a:off x="7493351" y="313258"/>
            <a:ext cx="4464074" cy="1529610"/>
          </a:xfrm>
          <a:prstGeom prst="rect">
            <a:avLst/>
          </a:prstGeom>
        </p:spPr>
      </p:pic>
    </p:spTree>
    <p:extLst>
      <p:ext uri="{BB962C8B-B14F-4D97-AF65-F5344CB8AC3E}">
        <p14:creationId xmlns:p14="http://schemas.microsoft.com/office/powerpoint/2010/main" val="3456573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39E15-BD65-46DD-9171-CF902904DF0B}"/>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4695EFDA-8B78-4EB5-9CC9-B912A1184AE8}"/>
              </a:ext>
            </a:extLst>
          </p:cNvPr>
          <p:cNvSpPr>
            <a:spLocks noGrp="1"/>
          </p:cNvSpPr>
          <p:nvPr>
            <p:ph idx="1"/>
          </p:nvPr>
        </p:nvSpPr>
        <p:spPr/>
        <p:txBody>
          <a:bodyPr>
            <a:normAutofit/>
          </a:bodyPr>
          <a:lstStyle/>
          <a:p>
            <a:pPr marL="0" indent="0">
              <a:buNone/>
            </a:pPr>
            <a:r>
              <a:rPr lang="nl-NL" dirty="0"/>
              <a:t>10. Geef drie voorbeelden van planten met bovengrondse uitlopers</a:t>
            </a:r>
          </a:p>
          <a:p>
            <a:pPr marL="0" indent="0">
              <a:buNone/>
            </a:pPr>
            <a:r>
              <a:rPr lang="nl-NL" dirty="0"/>
              <a:t>Drie voorbeelden van bovengrondse uitlopers:</a:t>
            </a:r>
            <a:br>
              <a:rPr lang="nl-NL" dirty="0"/>
            </a:br>
            <a:r>
              <a:rPr lang="nl-NL" dirty="0">
                <a:solidFill>
                  <a:srgbClr val="FF0000"/>
                </a:solidFill>
              </a:rPr>
              <a:t>1. Kruipende boterbloem</a:t>
            </a:r>
            <a:br>
              <a:rPr lang="nl-NL" dirty="0">
                <a:solidFill>
                  <a:srgbClr val="FF0000"/>
                </a:solidFill>
              </a:rPr>
            </a:br>
            <a:r>
              <a:rPr lang="nl-NL" dirty="0">
                <a:solidFill>
                  <a:srgbClr val="FF0000"/>
                </a:solidFill>
              </a:rPr>
              <a:t>2. Hondsdraf</a:t>
            </a:r>
            <a:br>
              <a:rPr lang="nl-NL" dirty="0">
                <a:solidFill>
                  <a:srgbClr val="FF0000"/>
                </a:solidFill>
              </a:rPr>
            </a:br>
            <a:r>
              <a:rPr lang="nl-NL" dirty="0">
                <a:solidFill>
                  <a:srgbClr val="FF0000"/>
                </a:solidFill>
              </a:rPr>
              <a:t>3. Aardbei</a:t>
            </a:r>
          </a:p>
          <a:p>
            <a:pPr marL="0" indent="0">
              <a:buNone/>
            </a:pPr>
            <a:r>
              <a:rPr lang="nl-NL" dirty="0"/>
              <a:t>11. Geef drie voorbeelden van </a:t>
            </a:r>
            <a:r>
              <a:rPr lang="nl-NL" dirty="0" err="1"/>
              <a:t>herfstkiemende</a:t>
            </a:r>
            <a:r>
              <a:rPr lang="nl-NL" dirty="0"/>
              <a:t> onkruiden</a:t>
            </a:r>
          </a:p>
          <a:p>
            <a:pPr marL="0" indent="0">
              <a:buNone/>
            </a:pPr>
            <a:r>
              <a:rPr lang="nl-NL" dirty="0" err="1">
                <a:solidFill>
                  <a:srgbClr val="FF0000"/>
                </a:solidFill>
              </a:rPr>
              <a:t>Herfstkiemers</a:t>
            </a:r>
            <a:r>
              <a:rPr lang="nl-NL" dirty="0">
                <a:solidFill>
                  <a:srgbClr val="FF0000"/>
                </a:solidFill>
              </a:rPr>
              <a:t>:</a:t>
            </a:r>
            <a:br>
              <a:rPr lang="nl-NL" dirty="0">
                <a:solidFill>
                  <a:srgbClr val="FF0000"/>
                </a:solidFill>
              </a:rPr>
            </a:br>
            <a:r>
              <a:rPr lang="nl-NL" dirty="0">
                <a:solidFill>
                  <a:srgbClr val="FF0000"/>
                </a:solidFill>
              </a:rPr>
              <a:t>1. Kleine veldkers</a:t>
            </a:r>
            <a:br>
              <a:rPr lang="nl-NL" dirty="0">
                <a:solidFill>
                  <a:srgbClr val="FF0000"/>
                </a:solidFill>
              </a:rPr>
            </a:br>
            <a:r>
              <a:rPr lang="nl-NL" dirty="0">
                <a:solidFill>
                  <a:srgbClr val="FF0000"/>
                </a:solidFill>
              </a:rPr>
              <a:t>2. Echte kamille</a:t>
            </a:r>
            <a:br>
              <a:rPr lang="nl-NL" dirty="0">
                <a:solidFill>
                  <a:srgbClr val="FF0000"/>
                </a:solidFill>
              </a:rPr>
            </a:br>
            <a:r>
              <a:rPr lang="nl-NL" dirty="0">
                <a:solidFill>
                  <a:srgbClr val="FF0000"/>
                </a:solidFill>
              </a:rPr>
              <a:t>3. Duist </a:t>
            </a:r>
          </a:p>
        </p:txBody>
      </p:sp>
    </p:spTree>
    <p:extLst>
      <p:ext uri="{BB962C8B-B14F-4D97-AF65-F5344CB8AC3E}">
        <p14:creationId xmlns:p14="http://schemas.microsoft.com/office/powerpoint/2010/main" val="19290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8FE0A-5B11-41DB-BD2E-01EBDEDF1D4A}"/>
              </a:ext>
            </a:extLst>
          </p:cNvPr>
          <p:cNvSpPr>
            <a:spLocks noGrp="1"/>
          </p:cNvSpPr>
          <p:nvPr>
            <p:ph type="title"/>
          </p:nvPr>
        </p:nvSpPr>
        <p:spPr/>
        <p:txBody>
          <a:bodyPr/>
          <a:lstStyle/>
          <a:p>
            <a:r>
              <a:rPr lang="nl-NL" dirty="0"/>
              <a:t>Verspreiding van onkruiden en preventie</a:t>
            </a:r>
          </a:p>
        </p:txBody>
      </p:sp>
      <p:sp>
        <p:nvSpPr>
          <p:cNvPr id="3" name="Tijdelijke aanduiding voor inhoud 2">
            <a:extLst>
              <a:ext uri="{FF2B5EF4-FFF2-40B4-BE49-F238E27FC236}">
                <a16:creationId xmlns:a16="http://schemas.microsoft.com/office/drawing/2014/main" id="{CDC1EF1D-C220-474C-9425-46EFA64C7513}"/>
              </a:ext>
            </a:extLst>
          </p:cNvPr>
          <p:cNvSpPr>
            <a:spLocks noGrp="1"/>
          </p:cNvSpPr>
          <p:nvPr>
            <p:ph idx="1"/>
          </p:nvPr>
        </p:nvSpPr>
        <p:spPr/>
        <p:txBody>
          <a:bodyPr/>
          <a:lstStyle/>
          <a:p>
            <a:pPr marL="0" indent="0">
              <a:buNone/>
            </a:pPr>
            <a:r>
              <a:rPr lang="nl-NL" dirty="0"/>
              <a:t>Onkruiden worden op verschillende manieren verspreid.</a:t>
            </a:r>
          </a:p>
          <a:p>
            <a:r>
              <a:rPr lang="nl-NL" dirty="0"/>
              <a:t>Wind (Paardenbloem)</a:t>
            </a:r>
          </a:p>
          <a:p>
            <a:r>
              <a:rPr lang="nl-NL" dirty="0"/>
              <a:t>Klitten (Kleefkruid)</a:t>
            </a:r>
          </a:p>
          <a:p>
            <a:r>
              <a:rPr lang="nl-NL" dirty="0"/>
              <a:t>“springen” (Kleine veldkers)</a:t>
            </a:r>
          </a:p>
          <a:p>
            <a:r>
              <a:rPr lang="nl-NL" dirty="0"/>
              <a:t>Water (Dotterbloem)</a:t>
            </a:r>
          </a:p>
          <a:p>
            <a:r>
              <a:rPr lang="nl-NL" dirty="0"/>
              <a:t>Door de mens</a:t>
            </a:r>
          </a:p>
          <a:p>
            <a:pPr lvl="1"/>
            <a:r>
              <a:rPr lang="nl-NL" dirty="0"/>
              <a:t>Grond verplaatsen</a:t>
            </a:r>
          </a:p>
          <a:p>
            <a:pPr lvl="1"/>
            <a:r>
              <a:rPr lang="nl-NL" dirty="0"/>
              <a:t>Machines</a:t>
            </a:r>
          </a:p>
          <a:p>
            <a:pPr lvl="1"/>
            <a:r>
              <a:rPr lang="nl-NL" dirty="0"/>
              <a:t>Dumpen van planten uit tuinen en vijvers</a:t>
            </a:r>
          </a:p>
          <a:p>
            <a:pPr lvl="1"/>
            <a:r>
              <a:rPr lang="nl-NL" dirty="0"/>
              <a:t>Snoeiafval</a:t>
            </a:r>
          </a:p>
        </p:txBody>
      </p:sp>
      <p:pic>
        <p:nvPicPr>
          <p:cNvPr id="4" name="Afbeelding 3">
            <a:extLst>
              <a:ext uri="{FF2B5EF4-FFF2-40B4-BE49-F238E27FC236}">
                <a16:creationId xmlns:a16="http://schemas.microsoft.com/office/drawing/2014/main" id="{99AA802E-C664-42BF-85B9-256D8C2E58E9}"/>
              </a:ext>
            </a:extLst>
          </p:cNvPr>
          <p:cNvPicPr>
            <a:picLocks noChangeAspect="1"/>
          </p:cNvPicPr>
          <p:nvPr/>
        </p:nvPicPr>
        <p:blipFill>
          <a:blip r:embed="rId2"/>
          <a:stretch>
            <a:fillRect/>
          </a:stretch>
        </p:blipFill>
        <p:spPr>
          <a:xfrm>
            <a:off x="8368564" y="2003770"/>
            <a:ext cx="3296110" cy="4334480"/>
          </a:xfrm>
          <a:prstGeom prst="rect">
            <a:avLst/>
          </a:prstGeom>
        </p:spPr>
      </p:pic>
      <p:sp>
        <p:nvSpPr>
          <p:cNvPr id="5" name="Tekstvak 4">
            <a:extLst>
              <a:ext uri="{FF2B5EF4-FFF2-40B4-BE49-F238E27FC236}">
                <a16:creationId xmlns:a16="http://schemas.microsoft.com/office/drawing/2014/main" id="{EEC45E4E-EB3E-4CE7-8921-03ED8463BD87}"/>
              </a:ext>
            </a:extLst>
          </p:cNvPr>
          <p:cNvSpPr txBox="1"/>
          <p:nvPr/>
        </p:nvSpPr>
        <p:spPr>
          <a:xfrm>
            <a:off x="8368564" y="6311213"/>
            <a:ext cx="2314673" cy="369332"/>
          </a:xfrm>
          <a:prstGeom prst="rect">
            <a:avLst/>
          </a:prstGeom>
          <a:noFill/>
        </p:spPr>
        <p:txBody>
          <a:bodyPr wrap="none" rtlCol="0">
            <a:spAutoFit/>
          </a:bodyPr>
          <a:lstStyle/>
          <a:p>
            <a:r>
              <a:rPr lang="nl-NL" dirty="0"/>
              <a:t>Japanse duizendknoop</a:t>
            </a:r>
          </a:p>
        </p:txBody>
      </p:sp>
    </p:spTree>
    <p:extLst>
      <p:ext uri="{BB962C8B-B14F-4D97-AF65-F5344CB8AC3E}">
        <p14:creationId xmlns:p14="http://schemas.microsoft.com/office/powerpoint/2010/main" val="3697894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7E3573-46F4-4AAC-8F29-32CF60DD9F75}"/>
              </a:ext>
            </a:extLst>
          </p:cNvPr>
          <p:cNvSpPr>
            <a:spLocks noGrp="1"/>
          </p:cNvSpPr>
          <p:nvPr>
            <p:ph type="title"/>
          </p:nvPr>
        </p:nvSpPr>
        <p:spPr/>
        <p:txBody>
          <a:bodyPr/>
          <a:lstStyle/>
          <a:p>
            <a:r>
              <a:rPr lang="nl-NL" dirty="0"/>
              <a:t>Onkruiden op het bedrijf</a:t>
            </a:r>
          </a:p>
        </p:txBody>
      </p:sp>
      <p:sp>
        <p:nvSpPr>
          <p:cNvPr id="3" name="Tijdelijke aanduiding voor inhoud 2">
            <a:extLst>
              <a:ext uri="{FF2B5EF4-FFF2-40B4-BE49-F238E27FC236}">
                <a16:creationId xmlns:a16="http://schemas.microsoft.com/office/drawing/2014/main" id="{4CBF639B-AD12-4BBE-A2B3-DE146AA412AF}"/>
              </a:ext>
            </a:extLst>
          </p:cNvPr>
          <p:cNvSpPr>
            <a:spLocks noGrp="1"/>
          </p:cNvSpPr>
          <p:nvPr>
            <p:ph idx="1"/>
          </p:nvPr>
        </p:nvSpPr>
        <p:spPr/>
        <p:txBody>
          <a:bodyPr>
            <a:normAutofit lnSpcReduction="10000"/>
          </a:bodyPr>
          <a:lstStyle/>
          <a:p>
            <a:pPr marL="0" indent="0">
              <a:buNone/>
            </a:pPr>
            <a:r>
              <a:rPr lang="nl-NL" dirty="0"/>
              <a:t>Factoren:</a:t>
            </a:r>
          </a:p>
          <a:p>
            <a:r>
              <a:rPr lang="nl-NL" dirty="0"/>
              <a:t>Grondsoort</a:t>
            </a:r>
          </a:p>
          <a:p>
            <a:pPr lvl="1"/>
            <a:r>
              <a:rPr lang="nl-NL" dirty="0"/>
              <a:t>Zware grond: duist en klein hoefblad</a:t>
            </a:r>
          </a:p>
          <a:p>
            <a:pPr lvl="1"/>
            <a:r>
              <a:rPr lang="nl-NL" dirty="0"/>
              <a:t>Lichte grond windhalm en klein knopkruid</a:t>
            </a:r>
          </a:p>
          <a:p>
            <a:r>
              <a:rPr lang="nl-NL" dirty="0"/>
              <a:t>Teeltplan</a:t>
            </a:r>
          </a:p>
          <a:p>
            <a:pPr lvl="1"/>
            <a:r>
              <a:rPr lang="nl-NL" dirty="0"/>
              <a:t>Rooivruchten: wortelonkruiden</a:t>
            </a:r>
          </a:p>
          <a:p>
            <a:pPr lvl="1"/>
            <a:r>
              <a:rPr lang="nl-NL" dirty="0"/>
              <a:t>Wintergranen: </a:t>
            </a:r>
            <a:r>
              <a:rPr lang="nl-NL" dirty="0" err="1"/>
              <a:t>herfstkiemers</a:t>
            </a:r>
            <a:endParaRPr lang="nl-NL" dirty="0"/>
          </a:p>
          <a:p>
            <a:pPr lvl="1"/>
            <a:r>
              <a:rPr lang="nl-NL" dirty="0"/>
              <a:t>Bollenteelt: dovenetel, akkerkiek</a:t>
            </a:r>
          </a:p>
          <a:p>
            <a:r>
              <a:rPr lang="nl-NL" dirty="0"/>
              <a:t>Hygiëne</a:t>
            </a:r>
          </a:p>
          <a:p>
            <a:pPr lvl="1"/>
            <a:r>
              <a:rPr lang="nl-NL" dirty="0"/>
              <a:t>Wegnemen van gewasresten</a:t>
            </a:r>
          </a:p>
          <a:p>
            <a:pPr lvl="1"/>
            <a:r>
              <a:rPr lang="nl-NL" dirty="0"/>
              <a:t>Besmet fust, machines en gereedschappen</a:t>
            </a:r>
          </a:p>
        </p:txBody>
      </p:sp>
    </p:spTree>
    <p:extLst>
      <p:ext uri="{BB962C8B-B14F-4D97-AF65-F5344CB8AC3E}">
        <p14:creationId xmlns:p14="http://schemas.microsoft.com/office/powerpoint/2010/main" val="2327809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318AE-73C2-4D3A-992E-475B985878E1}"/>
              </a:ext>
            </a:extLst>
          </p:cNvPr>
          <p:cNvSpPr>
            <a:spLocks noGrp="1"/>
          </p:cNvSpPr>
          <p:nvPr>
            <p:ph type="title"/>
          </p:nvPr>
        </p:nvSpPr>
        <p:spPr/>
        <p:txBody>
          <a:bodyPr/>
          <a:lstStyle/>
          <a:p>
            <a:r>
              <a:rPr lang="nl-NL" dirty="0"/>
              <a:t>Kieming van onkruiden</a:t>
            </a:r>
          </a:p>
        </p:txBody>
      </p:sp>
      <p:sp>
        <p:nvSpPr>
          <p:cNvPr id="3" name="Tijdelijke aanduiding voor inhoud 2">
            <a:extLst>
              <a:ext uri="{FF2B5EF4-FFF2-40B4-BE49-F238E27FC236}">
                <a16:creationId xmlns:a16="http://schemas.microsoft.com/office/drawing/2014/main" id="{5F462F01-21E1-4807-99B6-6A3833D765F5}"/>
              </a:ext>
            </a:extLst>
          </p:cNvPr>
          <p:cNvSpPr>
            <a:spLocks noGrp="1"/>
          </p:cNvSpPr>
          <p:nvPr>
            <p:ph idx="1"/>
          </p:nvPr>
        </p:nvSpPr>
        <p:spPr/>
        <p:txBody>
          <a:bodyPr/>
          <a:lstStyle/>
          <a:p>
            <a:pPr marL="0" indent="0">
              <a:buNone/>
            </a:pPr>
            <a:r>
              <a:rPr lang="nl-NL" dirty="0"/>
              <a:t>Afhankelijk van o.a.</a:t>
            </a:r>
          </a:p>
          <a:p>
            <a:r>
              <a:rPr lang="nl-NL" dirty="0"/>
              <a:t>Kiemrust</a:t>
            </a:r>
          </a:p>
          <a:p>
            <a:r>
              <a:rPr lang="nl-NL" dirty="0"/>
              <a:t>Licht</a:t>
            </a:r>
          </a:p>
          <a:p>
            <a:r>
              <a:rPr lang="nl-NL" dirty="0"/>
              <a:t>Vocht</a:t>
            </a:r>
          </a:p>
          <a:p>
            <a:r>
              <a:rPr lang="nl-NL" dirty="0"/>
              <a:t>(Bodem) temperatuur</a:t>
            </a:r>
          </a:p>
          <a:p>
            <a:r>
              <a:rPr lang="nl-NL" dirty="0"/>
              <a:t>Kiemkracht</a:t>
            </a:r>
          </a:p>
          <a:p>
            <a:r>
              <a:rPr lang="nl-NL" dirty="0"/>
              <a:t>Tijdstip van het jaar</a:t>
            </a:r>
          </a:p>
          <a:p>
            <a:r>
              <a:rPr lang="nl-NL" dirty="0"/>
              <a:t>Diepte van grondbewerking</a:t>
            </a:r>
          </a:p>
        </p:txBody>
      </p:sp>
    </p:spTree>
    <p:extLst>
      <p:ext uri="{BB962C8B-B14F-4D97-AF65-F5344CB8AC3E}">
        <p14:creationId xmlns:p14="http://schemas.microsoft.com/office/powerpoint/2010/main" val="3440821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F8D75-947D-4A08-974C-A3DC876FE4C8}"/>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731239AA-6BC8-4081-A0FC-AB8AF878B65C}"/>
              </a:ext>
            </a:extLst>
          </p:cNvPr>
          <p:cNvSpPr>
            <a:spLocks noGrp="1"/>
          </p:cNvSpPr>
          <p:nvPr>
            <p:ph idx="1"/>
          </p:nvPr>
        </p:nvSpPr>
        <p:spPr/>
        <p:txBody>
          <a:bodyPr/>
          <a:lstStyle/>
          <a:p>
            <a:pPr marL="0" indent="0">
              <a:buNone/>
            </a:pPr>
            <a:r>
              <a:rPr lang="nl-NL" dirty="0"/>
              <a:t>12. Hoe kun je als teler bijdragen aan de verspreiding van wortelonkruiden?</a:t>
            </a:r>
          </a:p>
          <a:p>
            <a:pPr marL="0" indent="0">
              <a:buNone/>
            </a:pPr>
            <a:r>
              <a:rPr lang="nl-NL" dirty="0">
                <a:solidFill>
                  <a:srgbClr val="FF0000"/>
                </a:solidFill>
              </a:rPr>
              <a:t>Door grondbewerking, afgraven van tuinen en storten van afvalgrond.</a:t>
            </a:r>
          </a:p>
          <a:p>
            <a:pPr marL="0" indent="0">
              <a:buNone/>
            </a:pPr>
            <a:r>
              <a:rPr lang="nl-NL" dirty="0"/>
              <a:t>13. Als je kiemende onkruiden op een vals zaaibed bestrijdt door eggen, dan moet je de bewerking niet te diep uitvoeren. Waarom niet?</a:t>
            </a:r>
          </a:p>
          <a:p>
            <a:pPr marL="0" indent="0">
              <a:buNone/>
            </a:pPr>
            <a:r>
              <a:rPr lang="nl-NL" dirty="0">
                <a:solidFill>
                  <a:srgbClr val="FF0000"/>
                </a:solidFill>
              </a:rPr>
              <a:t>Niet te diep, want dan maak je een nieuw </a:t>
            </a:r>
            <a:r>
              <a:rPr lang="nl-NL" dirty="0" err="1">
                <a:solidFill>
                  <a:srgbClr val="FF0000"/>
                </a:solidFill>
              </a:rPr>
              <a:t>kiembed</a:t>
            </a:r>
            <a:r>
              <a:rPr lang="nl-NL" dirty="0"/>
              <a:t>.</a:t>
            </a:r>
          </a:p>
          <a:p>
            <a:pPr marL="0" indent="0">
              <a:buNone/>
            </a:pPr>
            <a:r>
              <a:rPr lang="nl-NL" dirty="0"/>
              <a:t>14. Geef een voorbeeld van een </a:t>
            </a:r>
            <a:r>
              <a:rPr lang="nl-NL" dirty="0" err="1"/>
              <a:t>bedrijfshygiënische</a:t>
            </a:r>
            <a:r>
              <a:rPr lang="nl-NL" dirty="0"/>
              <a:t> maatregel om onkruidontwikkeling tegen te gaan</a:t>
            </a:r>
          </a:p>
          <a:p>
            <a:pPr marL="0" indent="0">
              <a:buNone/>
            </a:pPr>
            <a:r>
              <a:rPr lang="nl-NL" dirty="0" err="1">
                <a:solidFill>
                  <a:srgbClr val="FF0000"/>
                </a:solidFill>
              </a:rPr>
              <a:t>Bedrijfshygiënische</a:t>
            </a:r>
            <a:r>
              <a:rPr lang="nl-NL" dirty="0">
                <a:solidFill>
                  <a:srgbClr val="FF0000"/>
                </a:solidFill>
              </a:rPr>
              <a:t> maatregel is bijvoorbeeld wegnemen van plantenresten, ploegen.</a:t>
            </a:r>
          </a:p>
        </p:txBody>
      </p:sp>
    </p:spTree>
    <p:extLst>
      <p:ext uri="{BB962C8B-B14F-4D97-AF65-F5344CB8AC3E}">
        <p14:creationId xmlns:p14="http://schemas.microsoft.com/office/powerpoint/2010/main" val="101077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850BC4-F3BB-416B-BEF8-501B0C0A65B4}"/>
              </a:ext>
            </a:extLst>
          </p:cNvPr>
          <p:cNvSpPr>
            <a:spLocks noGrp="1"/>
          </p:cNvSpPr>
          <p:nvPr>
            <p:ph type="title"/>
          </p:nvPr>
        </p:nvSpPr>
        <p:spPr/>
        <p:txBody>
          <a:bodyPr/>
          <a:lstStyle/>
          <a:p>
            <a:r>
              <a:rPr lang="nl-NL" dirty="0"/>
              <a:t>Indeling van dieren</a:t>
            </a:r>
          </a:p>
        </p:txBody>
      </p:sp>
      <p:sp>
        <p:nvSpPr>
          <p:cNvPr id="3" name="Tijdelijke aanduiding voor inhoud 2">
            <a:extLst>
              <a:ext uri="{FF2B5EF4-FFF2-40B4-BE49-F238E27FC236}">
                <a16:creationId xmlns:a16="http://schemas.microsoft.com/office/drawing/2014/main" id="{132B1790-7294-4616-BE04-D84A50EEE804}"/>
              </a:ext>
            </a:extLst>
          </p:cNvPr>
          <p:cNvSpPr>
            <a:spLocks noGrp="1"/>
          </p:cNvSpPr>
          <p:nvPr>
            <p:ph idx="1"/>
          </p:nvPr>
        </p:nvSpPr>
        <p:spPr/>
        <p:txBody>
          <a:bodyPr/>
          <a:lstStyle/>
          <a:p>
            <a:pPr marL="0" indent="0">
              <a:buNone/>
            </a:pPr>
            <a:r>
              <a:rPr lang="nl-NL" dirty="0"/>
              <a:t>Het dierenrijk is zeer omvangrijk</a:t>
            </a:r>
          </a:p>
          <a:p>
            <a:r>
              <a:rPr lang="nl-NL" dirty="0"/>
              <a:t>Geleedpotigen</a:t>
            </a:r>
          </a:p>
          <a:p>
            <a:pPr lvl="1"/>
            <a:r>
              <a:rPr lang="nl-NL" dirty="0"/>
              <a:t>Insecten</a:t>
            </a:r>
          </a:p>
          <a:p>
            <a:pPr lvl="1"/>
            <a:r>
              <a:rPr lang="nl-NL" dirty="0"/>
              <a:t>Mijten</a:t>
            </a:r>
          </a:p>
          <a:p>
            <a:r>
              <a:rPr lang="nl-NL" dirty="0"/>
              <a:t>Aaltjes</a:t>
            </a:r>
          </a:p>
          <a:p>
            <a:r>
              <a:rPr lang="nl-NL" dirty="0"/>
              <a:t>Slakken</a:t>
            </a:r>
          </a:p>
          <a:p>
            <a:r>
              <a:rPr lang="nl-NL" dirty="0"/>
              <a:t>Gewervelde dieren</a:t>
            </a:r>
          </a:p>
        </p:txBody>
      </p:sp>
    </p:spTree>
    <p:extLst>
      <p:ext uri="{BB962C8B-B14F-4D97-AF65-F5344CB8AC3E}">
        <p14:creationId xmlns:p14="http://schemas.microsoft.com/office/powerpoint/2010/main" val="3527368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94048E-4D6F-4A6E-8C90-38A4896C0130}"/>
              </a:ext>
            </a:extLst>
          </p:cNvPr>
          <p:cNvSpPr>
            <a:spLocks noGrp="1"/>
          </p:cNvSpPr>
          <p:nvPr>
            <p:ph type="title"/>
          </p:nvPr>
        </p:nvSpPr>
        <p:spPr>
          <a:xfrm>
            <a:off x="381000" y="174625"/>
            <a:ext cx="11442700" cy="1325563"/>
          </a:xfrm>
        </p:spPr>
        <p:txBody>
          <a:bodyPr anchor="ctr">
            <a:normAutofit/>
          </a:bodyPr>
          <a:lstStyle/>
          <a:p>
            <a:r>
              <a:rPr lang="nl-NL" dirty="0"/>
              <a:t>Insecten </a:t>
            </a:r>
          </a:p>
        </p:txBody>
      </p:sp>
      <p:sp>
        <p:nvSpPr>
          <p:cNvPr id="3" name="Tijdelijke aanduiding voor inhoud 2">
            <a:extLst>
              <a:ext uri="{FF2B5EF4-FFF2-40B4-BE49-F238E27FC236}">
                <a16:creationId xmlns:a16="http://schemas.microsoft.com/office/drawing/2014/main" id="{6CCD795E-F04D-4D6F-8C58-BBDC1A454C87}"/>
              </a:ext>
            </a:extLst>
          </p:cNvPr>
          <p:cNvSpPr>
            <a:spLocks noGrp="1"/>
          </p:cNvSpPr>
          <p:nvPr>
            <p:ph sz="half" idx="1"/>
          </p:nvPr>
        </p:nvSpPr>
        <p:spPr>
          <a:xfrm>
            <a:off x="381000" y="1825625"/>
            <a:ext cx="5638800" cy="4351338"/>
          </a:xfrm>
        </p:spPr>
        <p:txBody>
          <a:bodyPr>
            <a:normAutofit/>
          </a:bodyPr>
          <a:lstStyle/>
          <a:p>
            <a:pPr marL="0" indent="0">
              <a:buNone/>
            </a:pPr>
            <a:r>
              <a:rPr lang="nl-NL" dirty="0"/>
              <a:t>Kenmerken:</a:t>
            </a:r>
          </a:p>
          <a:p>
            <a:r>
              <a:rPr lang="nl-NL" dirty="0"/>
              <a:t>Geen inwendig geraamte</a:t>
            </a:r>
          </a:p>
          <a:p>
            <a:r>
              <a:rPr lang="nl-NL" dirty="0"/>
              <a:t>Kop, borststuk, achterlijf</a:t>
            </a:r>
          </a:p>
          <a:p>
            <a:r>
              <a:rPr lang="nl-NL" dirty="0"/>
              <a:t>3 paar poten aan borststuk</a:t>
            </a:r>
          </a:p>
          <a:p>
            <a:r>
              <a:rPr lang="nl-NL" dirty="0"/>
              <a:t>Vaak twee paar vleugels</a:t>
            </a:r>
          </a:p>
          <a:p>
            <a:pPr marL="0" indent="0">
              <a:buNone/>
            </a:pPr>
            <a:endParaRPr lang="nl-NL" dirty="0"/>
          </a:p>
        </p:txBody>
      </p:sp>
      <p:pic>
        <p:nvPicPr>
          <p:cNvPr id="4" name="Afbeelding 3">
            <a:extLst>
              <a:ext uri="{FF2B5EF4-FFF2-40B4-BE49-F238E27FC236}">
                <a16:creationId xmlns:a16="http://schemas.microsoft.com/office/drawing/2014/main" id="{58DF5B61-3642-4679-8F5A-6F4D3CE8E60F}"/>
              </a:ext>
            </a:extLst>
          </p:cNvPr>
          <p:cNvPicPr>
            <a:picLocks noChangeAspect="1"/>
          </p:cNvPicPr>
          <p:nvPr/>
        </p:nvPicPr>
        <p:blipFill>
          <a:blip r:embed="rId2"/>
          <a:stretch>
            <a:fillRect/>
          </a:stretch>
        </p:blipFill>
        <p:spPr>
          <a:xfrm>
            <a:off x="6172200" y="1881981"/>
            <a:ext cx="5651500" cy="4238625"/>
          </a:xfrm>
          <a:prstGeom prst="rect">
            <a:avLst/>
          </a:prstGeom>
          <a:noFill/>
        </p:spPr>
      </p:pic>
    </p:spTree>
    <p:extLst>
      <p:ext uri="{BB962C8B-B14F-4D97-AF65-F5344CB8AC3E}">
        <p14:creationId xmlns:p14="http://schemas.microsoft.com/office/powerpoint/2010/main" val="2812630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C1CACBC-EADE-4711-80E7-571BFF6C09D0}"/>
              </a:ext>
            </a:extLst>
          </p:cNvPr>
          <p:cNvSpPr>
            <a:spLocks noGrp="1"/>
          </p:cNvSpPr>
          <p:nvPr>
            <p:ph type="title"/>
          </p:nvPr>
        </p:nvSpPr>
        <p:spPr/>
        <p:txBody>
          <a:bodyPr/>
          <a:lstStyle/>
          <a:p>
            <a:r>
              <a:rPr lang="nl-NL" dirty="0"/>
              <a:t>Hoofdstuk 2 Waarnemen</a:t>
            </a:r>
          </a:p>
        </p:txBody>
      </p:sp>
      <p:sp>
        <p:nvSpPr>
          <p:cNvPr id="6" name="Tijdelijke aanduiding voor inhoud 5">
            <a:extLst>
              <a:ext uri="{FF2B5EF4-FFF2-40B4-BE49-F238E27FC236}">
                <a16:creationId xmlns:a16="http://schemas.microsoft.com/office/drawing/2014/main" id="{77DF526F-3206-4F4F-8614-DED1FCD85D1C}"/>
              </a:ext>
            </a:extLst>
          </p:cNvPr>
          <p:cNvSpPr>
            <a:spLocks noGrp="1"/>
          </p:cNvSpPr>
          <p:nvPr>
            <p:ph idx="1"/>
          </p:nvPr>
        </p:nvSpPr>
        <p:spPr/>
        <p:txBody>
          <a:bodyPr/>
          <a:lstStyle/>
          <a:p>
            <a:pPr marL="0" indent="0">
              <a:buNone/>
            </a:pPr>
            <a:r>
              <a:rPr lang="nl-NL" dirty="0"/>
              <a:t>Waarnemen in het gewas</a:t>
            </a:r>
          </a:p>
          <a:p>
            <a:r>
              <a:rPr lang="nl-NL" dirty="0"/>
              <a:t>Onkruiden</a:t>
            </a:r>
          </a:p>
          <a:p>
            <a:pPr lvl="1"/>
            <a:r>
              <a:rPr lang="nl-NL" dirty="0"/>
              <a:t>Indeling van planten</a:t>
            </a:r>
          </a:p>
          <a:p>
            <a:pPr lvl="1"/>
            <a:r>
              <a:rPr lang="nl-NL" dirty="0"/>
              <a:t>Verspreiding van onkruiden</a:t>
            </a:r>
          </a:p>
          <a:p>
            <a:r>
              <a:rPr lang="nl-NL" dirty="0"/>
              <a:t>Dieren</a:t>
            </a:r>
          </a:p>
          <a:p>
            <a:pPr lvl="1"/>
            <a:r>
              <a:rPr lang="nl-NL" dirty="0"/>
              <a:t>Indeling van dieren</a:t>
            </a:r>
          </a:p>
          <a:p>
            <a:r>
              <a:rPr lang="nl-NL" dirty="0"/>
              <a:t>Overige organismen</a:t>
            </a:r>
          </a:p>
          <a:p>
            <a:r>
              <a:rPr lang="nl-NL" dirty="0"/>
              <a:t>Abiotische of fysiologische afwijkingen</a:t>
            </a:r>
          </a:p>
        </p:txBody>
      </p:sp>
    </p:spTree>
    <p:extLst>
      <p:ext uri="{BB962C8B-B14F-4D97-AF65-F5344CB8AC3E}">
        <p14:creationId xmlns:p14="http://schemas.microsoft.com/office/powerpoint/2010/main" val="203100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Insecten, gedaanteverwisseling</a:t>
            </a:r>
            <a:endParaRPr lang="en-US" dirty="0"/>
          </a:p>
        </p:txBody>
      </p:sp>
      <p:sp>
        <p:nvSpPr>
          <p:cNvPr id="4" name="Tijdelijke aanduiding voor inhoud 3"/>
          <p:cNvSpPr>
            <a:spLocks noGrp="1"/>
          </p:cNvSpPr>
          <p:nvPr>
            <p:ph sz="half" idx="2"/>
          </p:nvPr>
        </p:nvSpPr>
        <p:spPr/>
        <p:txBody>
          <a:bodyPr/>
          <a:lstStyle/>
          <a:p>
            <a:r>
              <a:rPr lang="nl-NL" dirty="0"/>
              <a:t>Volledige metamorfose:</a:t>
            </a:r>
          </a:p>
          <a:p>
            <a:pPr lvl="1"/>
            <a:r>
              <a:rPr lang="nl-NL" dirty="0">
                <a:solidFill>
                  <a:srgbClr val="0070C0"/>
                </a:solidFill>
              </a:rPr>
              <a:t>Ei, larve, pop, volwassen.</a:t>
            </a:r>
          </a:p>
          <a:p>
            <a:pPr lvl="2"/>
            <a:r>
              <a:rPr lang="nl-NL" dirty="0">
                <a:solidFill>
                  <a:srgbClr val="0070C0"/>
                </a:solidFill>
              </a:rPr>
              <a:t>Kevers, </a:t>
            </a:r>
            <a:r>
              <a:rPr lang="nl-NL" dirty="0" err="1">
                <a:solidFill>
                  <a:srgbClr val="0070C0"/>
                </a:solidFill>
              </a:rPr>
              <a:t>vlinders,vliegen</a:t>
            </a:r>
            <a:r>
              <a:rPr lang="nl-NL" dirty="0">
                <a:solidFill>
                  <a:srgbClr val="0070C0"/>
                </a:solidFill>
              </a:rPr>
              <a:t> en muggen</a:t>
            </a:r>
          </a:p>
          <a:p>
            <a:pPr lvl="1"/>
            <a:endParaRPr lang="nl-NL" dirty="0"/>
          </a:p>
          <a:p>
            <a:pPr lvl="1"/>
            <a:endParaRPr lang="nl-NL" dirty="0"/>
          </a:p>
          <a:p>
            <a:r>
              <a:rPr lang="nl-NL" dirty="0"/>
              <a:t>Onvolledige metamorfose:</a:t>
            </a:r>
          </a:p>
          <a:p>
            <a:pPr lvl="1"/>
            <a:r>
              <a:rPr lang="nl-NL" dirty="0">
                <a:solidFill>
                  <a:srgbClr val="0070C0"/>
                </a:solidFill>
              </a:rPr>
              <a:t>Ei, larve, volwassen</a:t>
            </a:r>
          </a:p>
          <a:p>
            <a:pPr lvl="2"/>
            <a:r>
              <a:rPr lang="nl-NL" dirty="0">
                <a:solidFill>
                  <a:srgbClr val="0070C0"/>
                </a:solidFill>
              </a:rPr>
              <a:t>sprinkhanen</a:t>
            </a:r>
          </a:p>
        </p:txBody>
      </p:sp>
      <p:pic>
        <p:nvPicPr>
          <p:cNvPr id="7" name="Tijdelijke aanduiding voor inhoud 6">
            <a:extLst>
              <a:ext uri="{FF2B5EF4-FFF2-40B4-BE49-F238E27FC236}">
                <a16:creationId xmlns:a16="http://schemas.microsoft.com/office/drawing/2014/main" id="{61A93E96-68BA-4AE8-9792-19E4255B8978}"/>
              </a:ext>
            </a:extLst>
          </p:cNvPr>
          <p:cNvPicPr>
            <a:picLocks noGrp="1" noChangeAspect="1"/>
          </p:cNvPicPr>
          <p:nvPr>
            <p:ph sz="half" idx="1"/>
          </p:nvPr>
        </p:nvPicPr>
        <p:blipFill>
          <a:blip r:embed="rId2"/>
          <a:stretch>
            <a:fillRect/>
          </a:stretch>
        </p:blipFill>
        <p:spPr>
          <a:xfrm>
            <a:off x="390133" y="2043633"/>
            <a:ext cx="5620534" cy="3915321"/>
          </a:xfrm>
          <a:prstGeom prst="rect">
            <a:avLst/>
          </a:prstGeom>
        </p:spPr>
      </p:pic>
    </p:spTree>
    <p:extLst>
      <p:ext uri="{BB962C8B-B14F-4D97-AF65-F5344CB8AC3E}">
        <p14:creationId xmlns:p14="http://schemas.microsoft.com/office/powerpoint/2010/main" val="1659642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t>Schade door insecten</a:t>
            </a:r>
            <a:endParaRPr lang="en-US" dirty="0"/>
          </a:p>
        </p:txBody>
      </p:sp>
      <p:sp>
        <p:nvSpPr>
          <p:cNvPr id="6" name="Tijdelijke aanduiding voor inhoud 5"/>
          <p:cNvSpPr>
            <a:spLocks noGrp="1"/>
          </p:cNvSpPr>
          <p:nvPr>
            <p:ph sz="half" idx="1"/>
          </p:nvPr>
        </p:nvSpPr>
        <p:spPr/>
        <p:txBody>
          <a:bodyPr>
            <a:normAutofit lnSpcReduction="10000"/>
          </a:bodyPr>
          <a:lstStyle/>
          <a:p>
            <a:r>
              <a:rPr lang="nl-NL" dirty="0"/>
              <a:t>Directe schade</a:t>
            </a:r>
          </a:p>
          <a:p>
            <a:pPr lvl="1"/>
            <a:r>
              <a:rPr lang="nl-NL" dirty="0">
                <a:solidFill>
                  <a:srgbClr val="0070C0"/>
                </a:solidFill>
              </a:rPr>
              <a:t>Gewone vreterij (kevers, rupsen)</a:t>
            </a:r>
          </a:p>
          <a:p>
            <a:pPr lvl="1"/>
            <a:r>
              <a:rPr lang="nl-NL" dirty="0">
                <a:solidFill>
                  <a:srgbClr val="0070C0"/>
                </a:solidFill>
              </a:rPr>
              <a:t>Mineren(mineervliegen)</a:t>
            </a:r>
          </a:p>
          <a:p>
            <a:pPr lvl="1"/>
            <a:r>
              <a:rPr lang="nl-NL" dirty="0">
                <a:solidFill>
                  <a:srgbClr val="0070C0"/>
                </a:solidFill>
              </a:rPr>
              <a:t>Zuigschade (bladluizen, wantsen)</a:t>
            </a:r>
          </a:p>
          <a:p>
            <a:pPr lvl="1"/>
            <a:r>
              <a:rPr lang="nl-NL" dirty="0">
                <a:solidFill>
                  <a:srgbClr val="0070C0"/>
                </a:solidFill>
              </a:rPr>
              <a:t>Boren (spintkevers, hourupsen, boktorren)</a:t>
            </a:r>
          </a:p>
          <a:p>
            <a:pPr lvl="1"/>
            <a:r>
              <a:rPr lang="nl-NL" dirty="0">
                <a:solidFill>
                  <a:srgbClr val="0070C0"/>
                </a:solidFill>
              </a:rPr>
              <a:t>Galvorming (galmuggen)</a:t>
            </a:r>
          </a:p>
          <a:p>
            <a:r>
              <a:rPr lang="nl-NL" dirty="0"/>
              <a:t>Indirecte schade</a:t>
            </a:r>
          </a:p>
          <a:p>
            <a:pPr lvl="1"/>
            <a:r>
              <a:rPr lang="nl-NL" dirty="0">
                <a:solidFill>
                  <a:srgbClr val="0070C0"/>
                </a:solidFill>
              </a:rPr>
              <a:t>Virusoverdracht: bladluis en witte vlieg)</a:t>
            </a:r>
          </a:p>
          <a:p>
            <a:pPr lvl="1"/>
            <a:r>
              <a:rPr lang="nl-NL" dirty="0">
                <a:solidFill>
                  <a:srgbClr val="0070C0"/>
                </a:solidFill>
              </a:rPr>
              <a:t>Honingdauw (zwartschimmels)</a:t>
            </a:r>
            <a:endParaRPr lang="en-US" dirty="0">
              <a:solidFill>
                <a:srgbClr val="0070C0"/>
              </a:solidFill>
            </a:endParaRPr>
          </a:p>
        </p:txBody>
      </p:sp>
      <p:pic>
        <p:nvPicPr>
          <p:cNvPr id="8" name="Tijdelijke aanduiding voor inhoud 7"/>
          <p:cNvPicPr>
            <a:picLocks noGrp="1" noChangeAspect="1"/>
          </p:cNvPicPr>
          <p:nvPr>
            <p:ph sz="half" idx="2"/>
          </p:nvPr>
        </p:nvPicPr>
        <p:blipFill>
          <a:blip r:embed="rId2"/>
          <a:stretch>
            <a:fillRect/>
          </a:stretch>
        </p:blipFill>
        <p:spPr>
          <a:xfrm>
            <a:off x="7159045" y="0"/>
            <a:ext cx="3643829" cy="2743200"/>
          </a:xfrm>
          <a:prstGeom prst="rect">
            <a:avLst/>
          </a:prstGeom>
        </p:spPr>
      </p:pic>
      <p:pic>
        <p:nvPicPr>
          <p:cNvPr id="10" name="Afbeelding 9"/>
          <p:cNvPicPr>
            <a:picLocks noChangeAspect="1"/>
          </p:cNvPicPr>
          <p:nvPr/>
        </p:nvPicPr>
        <p:blipFill>
          <a:blip r:embed="rId3"/>
          <a:stretch>
            <a:fillRect/>
          </a:stretch>
        </p:blipFill>
        <p:spPr>
          <a:xfrm>
            <a:off x="6643660" y="2924355"/>
            <a:ext cx="4537878" cy="4215561"/>
          </a:xfrm>
          <a:prstGeom prst="rect">
            <a:avLst/>
          </a:prstGeom>
        </p:spPr>
      </p:pic>
    </p:spTree>
    <p:extLst>
      <p:ext uri="{BB962C8B-B14F-4D97-AF65-F5344CB8AC3E}">
        <p14:creationId xmlns:p14="http://schemas.microsoft.com/office/powerpoint/2010/main" val="794966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946D3A9-AE8B-4EB2-96AC-FA7CB1D372CB}"/>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26FA1720-593D-4FD8-B171-0B3B116CE1C7}"/>
              </a:ext>
            </a:extLst>
          </p:cNvPr>
          <p:cNvSpPr>
            <a:spLocks noGrp="1"/>
          </p:cNvSpPr>
          <p:nvPr>
            <p:ph idx="1"/>
          </p:nvPr>
        </p:nvSpPr>
        <p:spPr/>
        <p:txBody>
          <a:bodyPr>
            <a:normAutofit fontScale="92500"/>
          </a:bodyPr>
          <a:lstStyle/>
          <a:p>
            <a:pPr marL="0" indent="0">
              <a:buNone/>
            </a:pPr>
            <a:r>
              <a:rPr lang="nl-NL" dirty="0"/>
              <a:t>15. Leg uit wat het verschil is tussen een volledige en een onvolledige metamorfose</a:t>
            </a:r>
          </a:p>
          <a:p>
            <a:pPr marL="0" indent="0">
              <a:buNone/>
            </a:pPr>
            <a:r>
              <a:rPr lang="nl-NL" dirty="0">
                <a:solidFill>
                  <a:srgbClr val="FF0000"/>
                </a:solidFill>
              </a:rPr>
              <a:t>Het verschil tussen een onvolledige en een volledige metamorfose is dat het popstadium wordt overgeslagen bij de onvolledige metamorfose.</a:t>
            </a:r>
          </a:p>
          <a:p>
            <a:pPr marL="0" indent="0">
              <a:buNone/>
            </a:pPr>
            <a:r>
              <a:rPr lang="nl-NL" dirty="0"/>
              <a:t>16. Neem de tabel over en vul de gegevens aan.</a:t>
            </a:r>
          </a:p>
          <a:p>
            <a:pPr marL="0" indent="0">
              <a:buNone/>
            </a:pPr>
            <a:r>
              <a:rPr lang="nl-NL" dirty="0">
                <a:solidFill>
                  <a:srgbClr val="FF0000"/>
                </a:solidFill>
              </a:rPr>
              <a:t>Zie tabel</a:t>
            </a:r>
          </a:p>
          <a:p>
            <a:pPr marL="0" indent="0">
              <a:buNone/>
            </a:pPr>
            <a:r>
              <a:rPr lang="nl-NL" dirty="0"/>
              <a:t>17. Zoek in de beeldenbank van Gewasbescherming op wat het schadebeeld is van:</a:t>
            </a:r>
          </a:p>
          <a:p>
            <a:pPr marL="0" indent="0">
              <a:buNone/>
            </a:pPr>
            <a:r>
              <a:rPr lang="nl-NL" dirty="0" err="1">
                <a:solidFill>
                  <a:srgbClr val="FF0000"/>
                </a:solidFill>
              </a:rPr>
              <a:t>Kastanjemineermot</a:t>
            </a:r>
            <a:r>
              <a:rPr lang="nl-NL" dirty="0">
                <a:solidFill>
                  <a:srgbClr val="FF0000"/>
                </a:solidFill>
              </a:rPr>
              <a:t>: mijnen in blad - mineren </a:t>
            </a:r>
            <a:br>
              <a:rPr lang="nl-NL" dirty="0">
                <a:solidFill>
                  <a:srgbClr val="FF0000"/>
                </a:solidFill>
              </a:rPr>
            </a:br>
            <a:r>
              <a:rPr lang="nl-NL" dirty="0">
                <a:solidFill>
                  <a:srgbClr val="FF0000"/>
                </a:solidFill>
              </a:rPr>
              <a:t>Aziatische boktor: gangenvraat in hout - boren </a:t>
            </a:r>
            <a:br>
              <a:rPr lang="nl-NL" dirty="0">
                <a:solidFill>
                  <a:srgbClr val="FF0000"/>
                </a:solidFill>
              </a:rPr>
            </a:br>
            <a:r>
              <a:rPr lang="nl-NL" dirty="0">
                <a:solidFill>
                  <a:srgbClr val="FF0000"/>
                </a:solidFill>
              </a:rPr>
              <a:t>Coloradokever: opvreten van aardappelblad- vreterij </a:t>
            </a:r>
            <a:br>
              <a:rPr lang="nl-NL" dirty="0">
                <a:solidFill>
                  <a:srgbClr val="FF0000"/>
                </a:solidFill>
              </a:rPr>
            </a:br>
            <a:r>
              <a:rPr lang="nl-NL" dirty="0">
                <a:solidFill>
                  <a:srgbClr val="FF0000"/>
                </a:solidFill>
              </a:rPr>
              <a:t>Schildluis: zuigen van sap </a:t>
            </a:r>
            <a:br>
              <a:rPr lang="nl-NL" dirty="0">
                <a:solidFill>
                  <a:srgbClr val="FF0000"/>
                </a:solidFill>
              </a:rPr>
            </a:br>
            <a:r>
              <a:rPr lang="nl-NL" dirty="0">
                <a:solidFill>
                  <a:srgbClr val="FF0000"/>
                </a:solidFill>
              </a:rPr>
              <a:t>Taxuskever: vreten van blad/larve vreet bast van wortel</a:t>
            </a:r>
          </a:p>
          <a:p>
            <a:pPr marL="0" indent="0">
              <a:buNone/>
            </a:pPr>
            <a:endParaRPr lang="nl-NL" dirty="0"/>
          </a:p>
        </p:txBody>
      </p:sp>
    </p:spTree>
    <p:extLst>
      <p:ext uri="{BB962C8B-B14F-4D97-AF65-F5344CB8AC3E}">
        <p14:creationId xmlns:p14="http://schemas.microsoft.com/office/powerpoint/2010/main" val="89510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3D2BE-AB53-401B-8573-BD2ADD8DCF1E}"/>
              </a:ext>
            </a:extLst>
          </p:cNvPr>
          <p:cNvSpPr>
            <a:spLocks noGrp="1"/>
          </p:cNvSpPr>
          <p:nvPr>
            <p:ph type="title"/>
          </p:nvPr>
        </p:nvSpPr>
        <p:spPr/>
        <p:txBody>
          <a:bodyPr/>
          <a:lstStyle/>
          <a:p>
            <a:r>
              <a:rPr lang="nl-NL" dirty="0"/>
              <a:t>Spinnen en mijten</a:t>
            </a:r>
          </a:p>
        </p:txBody>
      </p:sp>
      <p:sp>
        <p:nvSpPr>
          <p:cNvPr id="3" name="Tijdelijke aanduiding voor inhoud 2">
            <a:extLst>
              <a:ext uri="{FF2B5EF4-FFF2-40B4-BE49-F238E27FC236}">
                <a16:creationId xmlns:a16="http://schemas.microsoft.com/office/drawing/2014/main" id="{C92459D4-1E78-49C3-A62B-0155E9BCB0CD}"/>
              </a:ext>
            </a:extLst>
          </p:cNvPr>
          <p:cNvSpPr>
            <a:spLocks noGrp="1"/>
          </p:cNvSpPr>
          <p:nvPr>
            <p:ph idx="1"/>
          </p:nvPr>
        </p:nvSpPr>
        <p:spPr/>
        <p:txBody>
          <a:bodyPr/>
          <a:lstStyle/>
          <a:p>
            <a:pPr marL="0" indent="0">
              <a:buNone/>
            </a:pPr>
            <a:r>
              <a:rPr lang="nl-NL" dirty="0"/>
              <a:t>Net als insecten geleedpotigen</a:t>
            </a:r>
          </a:p>
          <a:p>
            <a:pPr lvl="1"/>
            <a:r>
              <a:rPr lang="nl-NL" dirty="0"/>
              <a:t>Geen inwendig skelet</a:t>
            </a:r>
          </a:p>
          <a:p>
            <a:pPr lvl="1"/>
            <a:r>
              <a:rPr lang="nl-NL" dirty="0"/>
              <a:t>Lichaam bestaat uit kop en romp</a:t>
            </a:r>
          </a:p>
          <a:p>
            <a:pPr lvl="1"/>
            <a:r>
              <a:rPr lang="nl-NL" dirty="0"/>
              <a:t>4 paar poten</a:t>
            </a:r>
          </a:p>
          <a:p>
            <a:pPr lvl="1"/>
            <a:r>
              <a:rPr lang="nl-NL" dirty="0"/>
              <a:t>Geen vleugels</a:t>
            </a:r>
          </a:p>
          <a:p>
            <a:pPr lvl="1"/>
            <a:r>
              <a:rPr lang="nl-NL" dirty="0"/>
              <a:t>Spinsel </a:t>
            </a:r>
          </a:p>
          <a:p>
            <a:pPr marL="0" indent="0">
              <a:buNone/>
            </a:pPr>
            <a:r>
              <a:rPr lang="nl-NL" dirty="0"/>
              <a:t>Schade:</a:t>
            </a:r>
          </a:p>
          <a:p>
            <a:r>
              <a:rPr lang="nl-NL" dirty="0"/>
              <a:t>Aanprikken van cellen, afsterving, geel verkleuring</a:t>
            </a:r>
          </a:p>
          <a:p>
            <a:pPr marL="0" indent="0">
              <a:buNone/>
            </a:pPr>
            <a:r>
              <a:rPr lang="nl-NL" dirty="0"/>
              <a:t>Roofmijten zijn nuttig, deze leven van andere (schadelijke) mijten</a:t>
            </a:r>
          </a:p>
          <a:p>
            <a:endParaRPr lang="nl-NL" dirty="0"/>
          </a:p>
          <a:p>
            <a:pPr marL="0" indent="0">
              <a:buNone/>
            </a:pPr>
            <a:endParaRPr lang="nl-NL" dirty="0"/>
          </a:p>
        </p:txBody>
      </p:sp>
    </p:spTree>
    <p:extLst>
      <p:ext uri="{BB962C8B-B14F-4D97-AF65-F5344CB8AC3E}">
        <p14:creationId xmlns:p14="http://schemas.microsoft.com/office/powerpoint/2010/main" val="2303603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Aaltjes of nematoden</a:t>
            </a:r>
            <a:endParaRPr lang="en-US" dirty="0"/>
          </a:p>
        </p:txBody>
      </p:sp>
      <p:sp>
        <p:nvSpPr>
          <p:cNvPr id="3" name="Tijdelijke aanduiding voor inhoud 2"/>
          <p:cNvSpPr>
            <a:spLocks noGrp="1"/>
          </p:cNvSpPr>
          <p:nvPr>
            <p:ph sz="half" idx="1"/>
          </p:nvPr>
        </p:nvSpPr>
        <p:spPr/>
        <p:txBody>
          <a:bodyPr/>
          <a:lstStyle/>
          <a:p>
            <a:r>
              <a:rPr lang="nl-NL" dirty="0"/>
              <a:t>Bekende vertegenwoordigers:</a:t>
            </a:r>
          </a:p>
          <a:p>
            <a:pPr lvl="1"/>
            <a:r>
              <a:rPr lang="nl-NL" dirty="0"/>
              <a:t>Bladaaltjes</a:t>
            </a:r>
          </a:p>
          <a:p>
            <a:pPr lvl="1"/>
            <a:r>
              <a:rPr lang="nl-NL" dirty="0" err="1"/>
              <a:t>Cystenaaltjes</a:t>
            </a:r>
            <a:endParaRPr lang="nl-NL" dirty="0"/>
          </a:p>
          <a:p>
            <a:pPr lvl="1"/>
            <a:r>
              <a:rPr lang="nl-NL" dirty="0"/>
              <a:t>Wortelknobbelaaltjes</a:t>
            </a:r>
          </a:p>
          <a:p>
            <a:pPr lvl="1"/>
            <a:r>
              <a:rPr lang="nl-NL" dirty="0" err="1"/>
              <a:t>Wortellesieaaltjes</a:t>
            </a:r>
            <a:endParaRPr lang="nl-NL" dirty="0"/>
          </a:p>
          <a:p>
            <a:pPr lvl="1"/>
            <a:endParaRPr lang="nl-NL" dirty="0"/>
          </a:p>
          <a:p>
            <a:r>
              <a:rPr lang="nl-NL" dirty="0"/>
              <a:t>Groeivertraging, opbrengstderving</a:t>
            </a:r>
          </a:p>
          <a:p>
            <a:endParaRPr lang="en-US" dirty="0"/>
          </a:p>
        </p:txBody>
      </p:sp>
      <p:pic>
        <p:nvPicPr>
          <p:cNvPr id="5" name="Tijdelijke aanduiding voor inhoud 4"/>
          <p:cNvPicPr>
            <a:picLocks noGrp="1" noChangeAspect="1"/>
          </p:cNvPicPr>
          <p:nvPr>
            <p:ph sz="half" idx="2"/>
          </p:nvPr>
        </p:nvPicPr>
        <p:blipFill>
          <a:blip r:embed="rId2"/>
          <a:stretch>
            <a:fillRect/>
          </a:stretch>
        </p:blipFill>
        <p:spPr>
          <a:xfrm>
            <a:off x="6853057" y="271463"/>
            <a:ext cx="3457575" cy="2838450"/>
          </a:xfrm>
          <a:prstGeom prst="rect">
            <a:avLst/>
          </a:prstGeom>
        </p:spPr>
      </p:pic>
      <p:pic>
        <p:nvPicPr>
          <p:cNvPr id="6" name="Afbeelding 5"/>
          <p:cNvPicPr>
            <a:picLocks noChangeAspect="1"/>
          </p:cNvPicPr>
          <p:nvPr/>
        </p:nvPicPr>
        <p:blipFill>
          <a:blip r:embed="rId3"/>
          <a:stretch>
            <a:fillRect/>
          </a:stretch>
        </p:blipFill>
        <p:spPr>
          <a:xfrm>
            <a:off x="6697876" y="2981804"/>
            <a:ext cx="3767935" cy="3720920"/>
          </a:xfrm>
          <a:prstGeom prst="rect">
            <a:avLst/>
          </a:prstGeom>
        </p:spPr>
      </p:pic>
    </p:spTree>
    <p:extLst>
      <p:ext uri="{BB962C8B-B14F-4D97-AF65-F5344CB8AC3E}">
        <p14:creationId xmlns:p14="http://schemas.microsoft.com/office/powerpoint/2010/main" val="1987032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1437395-3F89-4873-A5EC-054452E24709}"/>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293F9A0E-C51A-45AA-9258-9D4E6F4F86C5}"/>
              </a:ext>
            </a:extLst>
          </p:cNvPr>
          <p:cNvSpPr>
            <a:spLocks noGrp="1"/>
          </p:cNvSpPr>
          <p:nvPr>
            <p:ph idx="1"/>
          </p:nvPr>
        </p:nvSpPr>
        <p:spPr/>
        <p:txBody>
          <a:bodyPr/>
          <a:lstStyle/>
          <a:p>
            <a:pPr marL="0" indent="0">
              <a:buNone/>
            </a:pPr>
            <a:r>
              <a:rPr lang="nl-NL" dirty="0"/>
              <a:t>18. Hoe voeden aaltjes zich?</a:t>
            </a:r>
          </a:p>
          <a:p>
            <a:pPr marL="0" indent="0">
              <a:buNone/>
            </a:pPr>
            <a:r>
              <a:rPr lang="nl-NL" dirty="0">
                <a:solidFill>
                  <a:srgbClr val="FF0000"/>
                </a:solidFill>
              </a:rPr>
              <a:t>Aaltjes voeden zich door een plantencel aan te prikken en daaruit te zuigen.</a:t>
            </a:r>
          </a:p>
          <a:p>
            <a:pPr marL="0" indent="0">
              <a:buNone/>
            </a:pPr>
            <a:r>
              <a:rPr lang="nl-NL" dirty="0"/>
              <a:t>19. Wat zijn cysten?</a:t>
            </a:r>
          </a:p>
          <a:p>
            <a:pPr marL="0" indent="0">
              <a:buNone/>
            </a:pPr>
            <a:r>
              <a:rPr lang="nl-NL" dirty="0">
                <a:solidFill>
                  <a:srgbClr val="FF0000"/>
                </a:solidFill>
              </a:rPr>
              <a:t>Cysten zijn dode vrouwtjes die vol zitten met eieren.</a:t>
            </a:r>
          </a:p>
          <a:p>
            <a:pPr marL="0" indent="0">
              <a:buNone/>
            </a:pPr>
            <a:r>
              <a:rPr lang="nl-NL" dirty="0"/>
              <a:t>20. Hoe herken je schade van wortelaaltjes?</a:t>
            </a:r>
          </a:p>
          <a:p>
            <a:pPr marL="0" indent="0">
              <a:buNone/>
            </a:pPr>
            <a:r>
              <a:rPr lang="nl-NL" dirty="0">
                <a:solidFill>
                  <a:srgbClr val="FF0000"/>
                </a:solidFill>
              </a:rPr>
              <a:t>Schade door wortelaaltjes: vertakking en groeiachterstand, soms virusoverdracht.</a:t>
            </a:r>
          </a:p>
        </p:txBody>
      </p:sp>
    </p:spTree>
    <p:extLst>
      <p:ext uri="{BB962C8B-B14F-4D97-AF65-F5344CB8AC3E}">
        <p14:creationId xmlns:p14="http://schemas.microsoft.com/office/powerpoint/2010/main" val="2121568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000" y="174625"/>
            <a:ext cx="11442700" cy="1325563"/>
          </a:xfrm>
        </p:spPr>
        <p:txBody>
          <a:bodyPr anchor="ctr">
            <a:normAutofit/>
          </a:bodyPr>
          <a:lstStyle/>
          <a:p>
            <a:r>
              <a:rPr lang="nl-NL" dirty="0"/>
              <a:t>Andere schadelijke organismen:</a:t>
            </a:r>
            <a:endParaRPr lang="en-US" dirty="0"/>
          </a:p>
        </p:txBody>
      </p:sp>
      <p:pic>
        <p:nvPicPr>
          <p:cNvPr id="5" name="Tijdelijke aanduiding voor inhoud 4"/>
          <p:cNvPicPr>
            <a:picLocks noGrp="1" noChangeAspect="1"/>
          </p:cNvPicPr>
          <p:nvPr>
            <p:ph sz="half" idx="1"/>
          </p:nvPr>
        </p:nvPicPr>
        <p:blipFill>
          <a:blip r:embed="rId2"/>
          <a:stretch>
            <a:fillRect/>
          </a:stretch>
        </p:blipFill>
        <p:spPr>
          <a:xfrm>
            <a:off x="381000" y="2133441"/>
            <a:ext cx="5638800" cy="3735705"/>
          </a:xfrm>
          <a:prstGeom prst="rect">
            <a:avLst/>
          </a:prstGeom>
          <a:noFill/>
        </p:spPr>
      </p:pic>
      <p:sp>
        <p:nvSpPr>
          <p:cNvPr id="3" name="Tijdelijke aanduiding voor inhoud 2"/>
          <p:cNvSpPr>
            <a:spLocks noGrp="1"/>
          </p:cNvSpPr>
          <p:nvPr>
            <p:ph sz="half" idx="2"/>
          </p:nvPr>
        </p:nvSpPr>
        <p:spPr>
          <a:xfrm>
            <a:off x="6172200" y="1825625"/>
            <a:ext cx="5651500" cy="4351338"/>
          </a:xfrm>
        </p:spPr>
        <p:txBody>
          <a:bodyPr>
            <a:normAutofit/>
          </a:bodyPr>
          <a:lstStyle/>
          <a:p>
            <a:r>
              <a:rPr lang="nl-NL"/>
              <a:t>Slakken</a:t>
            </a:r>
          </a:p>
          <a:p>
            <a:pPr lvl="1"/>
            <a:r>
              <a:rPr lang="nl-NL" sz="2800">
                <a:solidFill>
                  <a:schemeClr val="accent2">
                    <a:lumMod val="50000"/>
                  </a:schemeClr>
                </a:solidFill>
              </a:rPr>
              <a:t>Hermafrodiet (man en vrouw tegelijk)</a:t>
            </a:r>
          </a:p>
          <a:p>
            <a:pPr lvl="1"/>
            <a:r>
              <a:rPr lang="nl-NL" sz="2800">
                <a:solidFill>
                  <a:schemeClr val="accent2">
                    <a:lumMod val="50000"/>
                  </a:schemeClr>
                </a:solidFill>
              </a:rPr>
              <a:t>Overwintering</a:t>
            </a:r>
          </a:p>
          <a:p>
            <a:pPr lvl="1"/>
            <a:r>
              <a:rPr lang="nl-NL" sz="2800">
                <a:solidFill>
                  <a:schemeClr val="accent2">
                    <a:lumMod val="50000"/>
                  </a:schemeClr>
                </a:solidFill>
              </a:rPr>
              <a:t>Uitdroging is dodelijk</a:t>
            </a:r>
          </a:p>
        </p:txBody>
      </p:sp>
    </p:spTree>
    <p:extLst>
      <p:ext uri="{BB962C8B-B14F-4D97-AF65-F5344CB8AC3E}">
        <p14:creationId xmlns:p14="http://schemas.microsoft.com/office/powerpoint/2010/main" val="827320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87A6BA4-C7ED-41E3-A979-E57A114C2F11}"/>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A1F95825-E08F-47D5-901B-3513A1CF10DB}"/>
              </a:ext>
            </a:extLst>
          </p:cNvPr>
          <p:cNvSpPr>
            <a:spLocks noGrp="1"/>
          </p:cNvSpPr>
          <p:nvPr>
            <p:ph idx="1"/>
          </p:nvPr>
        </p:nvSpPr>
        <p:spPr/>
        <p:txBody>
          <a:bodyPr/>
          <a:lstStyle/>
          <a:p>
            <a:pPr marL="0" indent="0">
              <a:buNone/>
            </a:pPr>
            <a:r>
              <a:rPr lang="nl-NL" dirty="0"/>
              <a:t>21. Hoe herken je slakkenschade in een gewas?</a:t>
            </a:r>
          </a:p>
          <a:p>
            <a:pPr marL="0" indent="0">
              <a:buNone/>
            </a:pPr>
            <a:r>
              <a:rPr lang="nl-NL" dirty="0">
                <a:solidFill>
                  <a:srgbClr val="FF0000"/>
                </a:solidFill>
              </a:rPr>
              <a:t>Slakkenschade ziet eruit als rasp, tussen de nerven is het blad weggevreten.</a:t>
            </a:r>
          </a:p>
          <a:p>
            <a:pPr marL="0" indent="0">
              <a:buNone/>
            </a:pPr>
            <a:r>
              <a:rPr lang="nl-NL" dirty="0"/>
              <a:t>22. Tot welke groep van dieren behoren slakken?</a:t>
            </a:r>
          </a:p>
          <a:p>
            <a:pPr marL="0" indent="0">
              <a:buNone/>
            </a:pPr>
            <a:r>
              <a:rPr lang="nl-NL" dirty="0">
                <a:solidFill>
                  <a:srgbClr val="FF0000"/>
                </a:solidFill>
              </a:rPr>
              <a:t>Slakken zijn weekdieren.</a:t>
            </a:r>
          </a:p>
          <a:p>
            <a:endParaRPr lang="nl-NL" dirty="0"/>
          </a:p>
        </p:txBody>
      </p:sp>
    </p:spTree>
    <p:extLst>
      <p:ext uri="{BB962C8B-B14F-4D97-AF65-F5344CB8AC3E}">
        <p14:creationId xmlns:p14="http://schemas.microsoft.com/office/powerpoint/2010/main" val="23166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7A2C3-EAFF-4F83-A3CF-DF0632C9B552}"/>
              </a:ext>
            </a:extLst>
          </p:cNvPr>
          <p:cNvSpPr>
            <a:spLocks noGrp="1"/>
          </p:cNvSpPr>
          <p:nvPr>
            <p:ph type="title"/>
          </p:nvPr>
        </p:nvSpPr>
        <p:spPr/>
        <p:txBody>
          <a:bodyPr/>
          <a:lstStyle/>
          <a:p>
            <a:r>
              <a:rPr lang="nl-NL" dirty="0"/>
              <a:t>Gewervelde dieren</a:t>
            </a:r>
          </a:p>
        </p:txBody>
      </p:sp>
      <p:sp>
        <p:nvSpPr>
          <p:cNvPr id="3" name="Tijdelijke aanduiding voor inhoud 2">
            <a:extLst>
              <a:ext uri="{FF2B5EF4-FFF2-40B4-BE49-F238E27FC236}">
                <a16:creationId xmlns:a16="http://schemas.microsoft.com/office/drawing/2014/main" id="{7D7E2BC3-EE0A-4E45-A980-1DF47302382D}"/>
              </a:ext>
            </a:extLst>
          </p:cNvPr>
          <p:cNvSpPr>
            <a:spLocks noGrp="1"/>
          </p:cNvSpPr>
          <p:nvPr>
            <p:ph sz="half" idx="1"/>
          </p:nvPr>
        </p:nvSpPr>
        <p:spPr>
          <a:xfrm>
            <a:off x="381000" y="1278835"/>
            <a:ext cx="8357858" cy="5570192"/>
          </a:xfrm>
        </p:spPr>
        <p:txBody>
          <a:bodyPr>
            <a:normAutofit fontScale="92500" lnSpcReduction="20000"/>
          </a:bodyPr>
          <a:lstStyle/>
          <a:p>
            <a:r>
              <a:rPr lang="nl-NL" dirty="0"/>
              <a:t>Knaagdieren</a:t>
            </a:r>
          </a:p>
          <a:p>
            <a:pPr lvl="1"/>
            <a:r>
              <a:rPr lang="nl-NL" dirty="0"/>
              <a:t>Muizen </a:t>
            </a:r>
          </a:p>
          <a:p>
            <a:pPr lvl="1"/>
            <a:r>
              <a:rPr lang="nl-NL" dirty="0"/>
              <a:t>Ratten </a:t>
            </a:r>
          </a:p>
          <a:p>
            <a:pPr marL="0" indent="0">
              <a:buNone/>
            </a:pPr>
            <a:r>
              <a:rPr lang="nl-NL" dirty="0"/>
              <a:t>Schade:</a:t>
            </a:r>
          </a:p>
          <a:p>
            <a:pPr lvl="1"/>
            <a:r>
              <a:rPr lang="nl-NL" dirty="0"/>
              <a:t>Aanvreten van scheuten, vruchten en wortels</a:t>
            </a:r>
          </a:p>
          <a:p>
            <a:pPr lvl="1"/>
            <a:r>
              <a:rPr lang="nl-NL" dirty="0"/>
              <a:t>Opgraven van niet-gekiemde zaden</a:t>
            </a:r>
          </a:p>
          <a:p>
            <a:pPr lvl="1"/>
            <a:r>
              <a:rPr lang="nl-NL" dirty="0"/>
              <a:t>Aanvreten van zakjes met biologische bestrijders</a:t>
            </a:r>
          </a:p>
          <a:p>
            <a:pPr lvl="1"/>
            <a:r>
              <a:rPr lang="nl-NL" dirty="0"/>
              <a:t>Beschadigen van de graszode</a:t>
            </a:r>
          </a:p>
          <a:p>
            <a:pPr lvl="1"/>
            <a:r>
              <a:rPr lang="nl-NL" dirty="0"/>
              <a:t>Bekabeling </a:t>
            </a:r>
          </a:p>
          <a:p>
            <a:pPr lvl="1"/>
            <a:r>
              <a:rPr lang="nl-NL" dirty="0"/>
              <a:t>Problemen met afzet</a:t>
            </a:r>
          </a:p>
          <a:p>
            <a:pPr lvl="1"/>
            <a:r>
              <a:rPr lang="nl-NL" dirty="0"/>
              <a:t>Hygiëne </a:t>
            </a:r>
          </a:p>
          <a:p>
            <a:r>
              <a:rPr lang="nl-NL" sz="2900" dirty="0"/>
              <a:t>Hazen en konijnen</a:t>
            </a:r>
          </a:p>
          <a:p>
            <a:pPr lvl="1"/>
            <a:r>
              <a:rPr lang="nl-NL" sz="2500" dirty="0"/>
              <a:t>Vraatschade aan gewassen en stammen van fruitbomen</a:t>
            </a:r>
          </a:p>
          <a:p>
            <a:r>
              <a:rPr lang="nl-NL" dirty="0"/>
              <a:t>Vogels (o.a. ganzen, kraaien, spreeuwen)</a:t>
            </a:r>
          </a:p>
          <a:p>
            <a:pPr lvl="1"/>
            <a:r>
              <a:rPr lang="en-US" dirty="0"/>
              <a:t>Pas </a:t>
            </a:r>
            <a:r>
              <a:rPr lang="en-US" dirty="0" err="1"/>
              <a:t>ingezaaid</a:t>
            </a:r>
            <a:r>
              <a:rPr lang="en-US" dirty="0"/>
              <a:t> </a:t>
            </a:r>
            <a:r>
              <a:rPr lang="en-US" dirty="0" err="1"/>
              <a:t>gewas</a:t>
            </a:r>
            <a:r>
              <a:rPr lang="en-US" dirty="0"/>
              <a:t> </a:t>
            </a:r>
          </a:p>
          <a:p>
            <a:pPr lvl="1"/>
            <a:r>
              <a:rPr lang="en-US" dirty="0"/>
              <a:t>Schade </a:t>
            </a:r>
            <a:r>
              <a:rPr lang="en-US" dirty="0" err="1"/>
              <a:t>aan</a:t>
            </a:r>
            <a:r>
              <a:rPr lang="en-US" dirty="0"/>
              <a:t> </a:t>
            </a:r>
            <a:r>
              <a:rPr lang="en-US" dirty="0" err="1"/>
              <a:t>vruchten</a:t>
            </a:r>
            <a:endParaRPr lang="en-US" dirty="0"/>
          </a:p>
          <a:p>
            <a:pPr marL="0" indent="0">
              <a:buNone/>
            </a:pPr>
            <a:endParaRPr lang="nl-NL" dirty="0"/>
          </a:p>
        </p:txBody>
      </p:sp>
      <p:pic>
        <p:nvPicPr>
          <p:cNvPr id="5" name="Tijdelijke aanduiding voor inhoud 4">
            <a:extLst>
              <a:ext uri="{FF2B5EF4-FFF2-40B4-BE49-F238E27FC236}">
                <a16:creationId xmlns:a16="http://schemas.microsoft.com/office/drawing/2014/main" id="{C304FE4C-31C2-4AA0-A4A2-337CDDDE1386}"/>
              </a:ext>
            </a:extLst>
          </p:cNvPr>
          <p:cNvPicPr>
            <a:picLocks noGrp="1" noChangeAspect="1"/>
          </p:cNvPicPr>
          <p:nvPr>
            <p:ph sz="half" idx="2"/>
          </p:nvPr>
        </p:nvPicPr>
        <p:blipFill>
          <a:blip r:embed="rId2"/>
          <a:stretch>
            <a:fillRect/>
          </a:stretch>
        </p:blipFill>
        <p:spPr>
          <a:xfrm>
            <a:off x="7879372" y="288494"/>
            <a:ext cx="3084843" cy="2310584"/>
          </a:xfrm>
          <a:prstGeom prst="rect">
            <a:avLst/>
          </a:prstGeom>
        </p:spPr>
      </p:pic>
      <p:sp>
        <p:nvSpPr>
          <p:cNvPr id="6" name="Tekstvak 5">
            <a:extLst>
              <a:ext uri="{FF2B5EF4-FFF2-40B4-BE49-F238E27FC236}">
                <a16:creationId xmlns:a16="http://schemas.microsoft.com/office/drawing/2014/main" id="{C7D3ECAD-7799-42D8-BBD2-29B58D6B147E}"/>
              </a:ext>
            </a:extLst>
          </p:cNvPr>
          <p:cNvSpPr txBox="1"/>
          <p:nvPr/>
        </p:nvSpPr>
        <p:spPr>
          <a:xfrm>
            <a:off x="7879372" y="2527590"/>
            <a:ext cx="3527838" cy="2123658"/>
          </a:xfrm>
          <a:prstGeom prst="rect">
            <a:avLst/>
          </a:prstGeom>
          <a:noFill/>
        </p:spPr>
        <p:txBody>
          <a:bodyPr wrap="square" rtlCol="0">
            <a:spAutoFit/>
          </a:bodyPr>
          <a:lstStyle/>
          <a:p>
            <a:r>
              <a:rPr lang="nl-NL" sz="2200" dirty="0"/>
              <a:t>Mollen (foto)</a:t>
            </a:r>
          </a:p>
          <a:p>
            <a:pPr marL="342900" indent="-342900">
              <a:buFont typeface="Arial" panose="020B0604020202020204" pitchFamily="34" charset="0"/>
              <a:buChar char="•"/>
            </a:pPr>
            <a:r>
              <a:rPr lang="nl-NL" sz="2200" dirty="0"/>
              <a:t>Leven van insecten en wormen</a:t>
            </a:r>
          </a:p>
          <a:p>
            <a:pPr marL="342900" indent="-342900">
              <a:buFont typeface="Arial" panose="020B0604020202020204" pitchFamily="34" charset="0"/>
              <a:buChar char="•"/>
            </a:pPr>
            <a:r>
              <a:rPr lang="nl-NL" sz="2200" dirty="0"/>
              <a:t>Schade door vernieling van graszode en het vormen van molshopen</a:t>
            </a:r>
          </a:p>
        </p:txBody>
      </p:sp>
    </p:spTree>
    <p:extLst>
      <p:ext uri="{BB962C8B-B14F-4D97-AF65-F5344CB8AC3E}">
        <p14:creationId xmlns:p14="http://schemas.microsoft.com/office/powerpoint/2010/main" val="4186360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A1AA4DF-1B20-4502-9FFB-B5D3CA1A35A8}"/>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2C9E89E6-C336-4CE0-94A3-C707D54E62D5}"/>
              </a:ext>
            </a:extLst>
          </p:cNvPr>
          <p:cNvSpPr>
            <a:spLocks noGrp="1"/>
          </p:cNvSpPr>
          <p:nvPr>
            <p:ph idx="1"/>
          </p:nvPr>
        </p:nvSpPr>
        <p:spPr/>
        <p:txBody>
          <a:bodyPr/>
          <a:lstStyle/>
          <a:p>
            <a:pPr marL="0" indent="0">
              <a:buNone/>
            </a:pPr>
            <a:r>
              <a:rPr lang="nl-NL" dirty="0"/>
              <a:t>23. Hoe dragen mollen bij aan de </a:t>
            </a:r>
            <a:r>
              <a:rPr lang="nl-NL" dirty="0" err="1"/>
              <a:t>veronkruiding</a:t>
            </a:r>
            <a:r>
              <a:rPr lang="nl-NL" dirty="0"/>
              <a:t> van grasland?</a:t>
            </a:r>
          </a:p>
          <a:p>
            <a:pPr marL="0" indent="0">
              <a:buNone/>
            </a:pPr>
            <a:r>
              <a:rPr lang="nl-NL" dirty="0">
                <a:solidFill>
                  <a:srgbClr val="FF0000"/>
                </a:solidFill>
              </a:rPr>
              <a:t>Op molshopen kiemen onkruiden. </a:t>
            </a:r>
          </a:p>
          <a:p>
            <a:pPr marL="0" indent="0">
              <a:buNone/>
            </a:pPr>
            <a:r>
              <a:rPr lang="nl-NL" dirty="0"/>
              <a:t>24. Hoe denk je dat schade door hazen in een boomkwekerijgewas er uit ziet?</a:t>
            </a:r>
          </a:p>
          <a:p>
            <a:pPr marL="0" indent="0">
              <a:buNone/>
            </a:pPr>
            <a:r>
              <a:rPr lang="nl-NL" dirty="0">
                <a:solidFill>
                  <a:srgbClr val="FF0000"/>
                </a:solidFill>
              </a:rPr>
              <a:t>Hazenschade in boomkwekerij is het wegvreten of schillen van de bast van een boom.</a:t>
            </a:r>
          </a:p>
        </p:txBody>
      </p:sp>
    </p:spTree>
    <p:extLst>
      <p:ext uri="{BB962C8B-B14F-4D97-AF65-F5344CB8AC3E}">
        <p14:creationId xmlns:p14="http://schemas.microsoft.com/office/powerpoint/2010/main" val="315962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51545-49F8-43D1-9A0E-65A20EA482CC}"/>
              </a:ext>
            </a:extLst>
          </p:cNvPr>
          <p:cNvSpPr>
            <a:spLocks noGrp="1"/>
          </p:cNvSpPr>
          <p:nvPr>
            <p:ph type="title"/>
          </p:nvPr>
        </p:nvSpPr>
        <p:spPr>
          <a:xfrm>
            <a:off x="381000" y="174625"/>
            <a:ext cx="11442700" cy="1325563"/>
          </a:xfrm>
        </p:spPr>
        <p:txBody>
          <a:bodyPr anchor="ctr">
            <a:normAutofit/>
          </a:bodyPr>
          <a:lstStyle/>
          <a:p>
            <a:r>
              <a:rPr lang="nl-NL" dirty="0"/>
              <a:t>Waarnemen in een gewas</a:t>
            </a:r>
          </a:p>
        </p:txBody>
      </p:sp>
      <p:sp>
        <p:nvSpPr>
          <p:cNvPr id="3" name="Tijdelijke aanduiding voor inhoud 2">
            <a:extLst>
              <a:ext uri="{FF2B5EF4-FFF2-40B4-BE49-F238E27FC236}">
                <a16:creationId xmlns:a16="http://schemas.microsoft.com/office/drawing/2014/main" id="{260311B2-0129-4DCC-9157-8DF3D14D73B1}"/>
              </a:ext>
            </a:extLst>
          </p:cNvPr>
          <p:cNvSpPr>
            <a:spLocks noGrp="1"/>
          </p:cNvSpPr>
          <p:nvPr>
            <p:ph sz="half" idx="1"/>
          </p:nvPr>
        </p:nvSpPr>
        <p:spPr>
          <a:xfrm>
            <a:off x="381000" y="1209822"/>
            <a:ext cx="5638800" cy="4967141"/>
          </a:xfrm>
        </p:spPr>
        <p:txBody>
          <a:bodyPr>
            <a:normAutofit fontScale="92500" lnSpcReduction="20000"/>
          </a:bodyPr>
          <a:lstStyle/>
          <a:p>
            <a:pPr marL="0" indent="0">
              <a:buNone/>
            </a:pPr>
            <a:r>
              <a:rPr lang="nl-NL" dirty="0"/>
              <a:t>Herkennen van</a:t>
            </a:r>
          </a:p>
          <a:p>
            <a:r>
              <a:rPr lang="nl-NL" dirty="0"/>
              <a:t>Onkruiden</a:t>
            </a:r>
          </a:p>
          <a:p>
            <a:r>
              <a:rPr lang="nl-NL" dirty="0" err="1"/>
              <a:t>Gebreksziekten</a:t>
            </a:r>
            <a:endParaRPr lang="nl-NL" dirty="0"/>
          </a:p>
          <a:p>
            <a:r>
              <a:rPr lang="nl-NL" dirty="0"/>
              <a:t>Ziekteverschijnselen en symptomen</a:t>
            </a:r>
          </a:p>
          <a:p>
            <a:endParaRPr lang="nl-NL" dirty="0"/>
          </a:p>
          <a:p>
            <a:pPr marL="0" indent="0">
              <a:buNone/>
            </a:pPr>
            <a:r>
              <a:rPr lang="nl-NL" dirty="0"/>
              <a:t>Gewasinspectie met hulpmiddelen</a:t>
            </a:r>
          </a:p>
          <a:p>
            <a:r>
              <a:rPr lang="nl-NL" dirty="0"/>
              <a:t>Loep, microscoop</a:t>
            </a:r>
          </a:p>
          <a:p>
            <a:r>
              <a:rPr lang="nl-NL" dirty="0"/>
              <a:t>Apps</a:t>
            </a:r>
          </a:p>
          <a:p>
            <a:r>
              <a:rPr lang="nl-NL" dirty="0"/>
              <a:t>Herkenningskaarten</a:t>
            </a:r>
          </a:p>
          <a:p>
            <a:r>
              <a:rPr lang="nl-NL" dirty="0"/>
              <a:t>Markering </a:t>
            </a:r>
          </a:p>
          <a:p>
            <a:r>
              <a:rPr lang="nl-NL" dirty="0"/>
              <a:t>Vangplaten, vanglampen, feromoonvallen, vangbakken</a:t>
            </a:r>
          </a:p>
          <a:p>
            <a:pPr marL="0" indent="0">
              <a:buNone/>
            </a:pPr>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4CC9E2C0-DFD5-4F1B-8D22-69336D67C0B4}"/>
              </a:ext>
            </a:extLst>
          </p:cNvPr>
          <p:cNvPicPr>
            <a:picLocks noChangeAspect="1"/>
          </p:cNvPicPr>
          <p:nvPr/>
        </p:nvPicPr>
        <p:blipFill rotWithShape="1">
          <a:blip r:embed="rId2"/>
          <a:srcRect l="1832" r="432" b="-2"/>
          <a:stretch/>
        </p:blipFill>
        <p:spPr>
          <a:xfrm>
            <a:off x="6019800" y="1253331"/>
            <a:ext cx="5651500" cy="4351338"/>
          </a:xfrm>
          <a:prstGeom prst="rect">
            <a:avLst/>
          </a:prstGeom>
          <a:noFill/>
        </p:spPr>
      </p:pic>
      <p:sp>
        <p:nvSpPr>
          <p:cNvPr id="5" name="Tekstvak 4">
            <a:extLst>
              <a:ext uri="{FF2B5EF4-FFF2-40B4-BE49-F238E27FC236}">
                <a16:creationId xmlns:a16="http://schemas.microsoft.com/office/drawing/2014/main" id="{6EADEFB6-1E34-4F6C-86D2-F22F586F1725}"/>
              </a:ext>
            </a:extLst>
          </p:cNvPr>
          <p:cNvSpPr txBox="1"/>
          <p:nvPr/>
        </p:nvSpPr>
        <p:spPr>
          <a:xfrm>
            <a:off x="6019800" y="5648178"/>
            <a:ext cx="3611823" cy="369332"/>
          </a:xfrm>
          <a:prstGeom prst="rect">
            <a:avLst/>
          </a:prstGeom>
          <a:noFill/>
        </p:spPr>
        <p:txBody>
          <a:bodyPr wrap="none" rtlCol="0">
            <a:spAutoFit/>
          </a:bodyPr>
          <a:lstStyle/>
          <a:p>
            <a:r>
              <a:rPr lang="nl-NL" dirty="0"/>
              <a:t>Waarnemen of scouten in het gewas</a:t>
            </a:r>
          </a:p>
        </p:txBody>
      </p:sp>
    </p:spTree>
    <p:extLst>
      <p:ext uri="{BB962C8B-B14F-4D97-AF65-F5344CB8AC3E}">
        <p14:creationId xmlns:p14="http://schemas.microsoft.com/office/powerpoint/2010/main" val="1470582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BAD85-54CC-40D4-BE99-866CE9159052}"/>
              </a:ext>
            </a:extLst>
          </p:cNvPr>
          <p:cNvSpPr>
            <a:spLocks noGrp="1"/>
          </p:cNvSpPr>
          <p:nvPr>
            <p:ph type="title"/>
          </p:nvPr>
        </p:nvSpPr>
        <p:spPr/>
        <p:txBody>
          <a:bodyPr/>
          <a:lstStyle/>
          <a:p>
            <a:r>
              <a:rPr lang="nl-NL" dirty="0"/>
              <a:t>Aantasting door overige organismen</a:t>
            </a:r>
          </a:p>
        </p:txBody>
      </p:sp>
      <p:sp>
        <p:nvSpPr>
          <p:cNvPr id="3" name="Tijdelijke aanduiding voor inhoud 2">
            <a:extLst>
              <a:ext uri="{FF2B5EF4-FFF2-40B4-BE49-F238E27FC236}">
                <a16:creationId xmlns:a16="http://schemas.microsoft.com/office/drawing/2014/main" id="{69836131-A545-4CFD-A9CB-BA63931DB194}"/>
              </a:ext>
            </a:extLst>
          </p:cNvPr>
          <p:cNvSpPr>
            <a:spLocks noGrp="1"/>
          </p:cNvSpPr>
          <p:nvPr>
            <p:ph idx="1"/>
          </p:nvPr>
        </p:nvSpPr>
        <p:spPr/>
        <p:txBody>
          <a:bodyPr/>
          <a:lstStyle/>
          <a:p>
            <a:r>
              <a:rPr lang="nl-NL" dirty="0"/>
              <a:t>Schimmels</a:t>
            </a:r>
          </a:p>
          <a:p>
            <a:pPr lvl="1"/>
            <a:r>
              <a:rPr lang="nl-NL" dirty="0"/>
              <a:t>Echte schimmels</a:t>
            </a:r>
          </a:p>
          <a:p>
            <a:pPr lvl="1"/>
            <a:r>
              <a:rPr lang="nl-NL" dirty="0" err="1"/>
              <a:t>Oömyceten</a:t>
            </a:r>
            <a:r>
              <a:rPr lang="nl-NL" dirty="0"/>
              <a:t> (of wierschimmels)</a:t>
            </a:r>
          </a:p>
          <a:p>
            <a:r>
              <a:rPr lang="nl-NL" dirty="0"/>
              <a:t>Bacteriën</a:t>
            </a:r>
          </a:p>
          <a:p>
            <a:r>
              <a:rPr lang="nl-NL" dirty="0"/>
              <a:t>Virussen</a:t>
            </a:r>
          </a:p>
        </p:txBody>
      </p:sp>
    </p:spTree>
    <p:extLst>
      <p:ext uri="{BB962C8B-B14F-4D97-AF65-F5344CB8AC3E}">
        <p14:creationId xmlns:p14="http://schemas.microsoft.com/office/powerpoint/2010/main" val="650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schimmels</a:t>
            </a:r>
            <a:endParaRPr lang="en-US" dirty="0"/>
          </a:p>
        </p:txBody>
      </p:sp>
      <p:sp>
        <p:nvSpPr>
          <p:cNvPr id="3" name="Tijdelijke aanduiding voor inhoud 2"/>
          <p:cNvSpPr>
            <a:spLocks noGrp="1"/>
          </p:cNvSpPr>
          <p:nvPr>
            <p:ph sz="half" idx="1"/>
          </p:nvPr>
        </p:nvSpPr>
        <p:spPr/>
        <p:txBody>
          <a:bodyPr>
            <a:normAutofit fontScale="92500" lnSpcReduction="10000"/>
          </a:bodyPr>
          <a:lstStyle/>
          <a:p>
            <a:r>
              <a:rPr lang="nl-NL" dirty="0"/>
              <a:t>Geen bladgroen</a:t>
            </a:r>
          </a:p>
          <a:p>
            <a:r>
              <a:rPr lang="nl-NL" dirty="0"/>
              <a:t>Parasiet of </a:t>
            </a:r>
            <a:r>
              <a:rPr lang="nl-NL" dirty="0" err="1"/>
              <a:t>saprofiet</a:t>
            </a:r>
            <a:endParaRPr lang="nl-NL" dirty="0"/>
          </a:p>
          <a:p>
            <a:endParaRPr lang="nl-NL" dirty="0"/>
          </a:p>
          <a:p>
            <a:pPr lvl="1"/>
            <a:r>
              <a:rPr lang="nl-NL" dirty="0">
                <a:solidFill>
                  <a:srgbClr val="0070C0"/>
                </a:solidFill>
              </a:rPr>
              <a:t>Parasiet: leeft van levend materiaal</a:t>
            </a:r>
          </a:p>
          <a:p>
            <a:pPr lvl="2"/>
            <a:r>
              <a:rPr lang="nl-NL" dirty="0">
                <a:solidFill>
                  <a:srgbClr val="0070C0"/>
                </a:solidFill>
              </a:rPr>
              <a:t>Roest, meeldauw </a:t>
            </a:r>
            <a:r>
              <a:rPr lang="nl-NL" dirty="0" err="1">
                <a:solidFill>
                  <a:srgbClr val="0070C0"/>
                </a:solidFill>
              </a:rPr>
              <a:t>etc</a:t>
            </a:r>
            <a:endParaRPr lang="nl-NL" dirty="0">
              <a:solidFill>
                <a:srgbClr val="0070C0"/>
              </a:solidFill>
            </a:endParaRPr>
          </a:p>
          <a:p>
            <a:pPr lvl="1"/>
            <a:r>
              <a:rPr lang="nl-NL" dirty="0" err="1">
                <a:solidFill>
                  <a:srgbClr val="0070C0"/>
                </a:solidFill>
              </a:rPr>
              <a:t>Saprofiet</a:t>
            </a:r>
            <a:r>
              <a:rPr lang="nl-NL" dirty="0">
                <a:solidFill>
                  <a:srgbClr val="0070C0"/>
                </a:solidFill>
              </a:rPr>
              <a:t>: leeft van dood materiaal</a:t>
            </a:r>
          </a:p>
          <a:p>
            <a:pPr lvl="2"/>
            <a:r>
              <a:rPr lang="nl-NL" dirty="0" err="1">
                <a:solidFill>
                  <a:srgbClr val="0070C0"/>
                </a:solidFill>
              </a:rPr>
              <a:t>Paddestoelen</a:t>
            </a:r>
            <a:r>
              <a:rPr lang="nl-NL" dirty="0">
                <a:solidFill>
                  <a:srgbClr val="0070C0"/>
                </a:solidFill>
              </a:rPr>
              <a:t>, </a:t>
            </a:r>
            <a:r>
              <a:rPr lang="nl-NL" dirty="0" err="1">
                <a:solidFill>
                  <a:srgbClr val="0070C0"/>
                </a:solidFill>
              </a:rPr>
              <a:t>bodemchimmels</a:t>
            </a:r>
            <a:endParaRPr lang="nl-NL" dirty="0">
              <a:solidFill>
                <a:srgbClr val="0070C0"/>
              </a:solidFill>
            </a:endParaRPr>
          </a:p>
          <a:p>
            <a:pPr marL="0" indent="0">
              <a:buNone/>
            </a:pPr>
            <a:endParaRPr lang="nl-NL" dirty="0"/>
          </a:p>
          <a:p>
            <a:r>
              <a:rPr lang="nl-NL" dirty="0"/>
              <a:t>Vormen schimmelpluis of mycelium.</a:t>
            </a:r>
          </a:p>
          <a:p>
            <a:endParaRPr lang="nl-NL" dirty="0"/>
          </a:p>
          <a:p>
            <a:r>
              <a:rPr lang="nl-NL" dirty="0"/>
              <a:t>Voortplanting door sporen</a:t>
            </a:r>
          </a:p>
        </p:txBody>
      </p:sp>
      <p:pic>
        <p:nvPicPr>
          <p:cNvPr id="5" name="Tijdelijke aanduiding voor inhoud 4"/>
          <p:cNvPicPr>
            <a:picLocks noGrp="1" noChangeAspect="1"/>
          </p:cNvPicPr>
          <p:nvPr>
            <p:ph sz="half" idx="2"/>
          </p:nvPr>
        </p:nvPicPr>
        <p:blipFill>
          <a:blip r:embed="rId2"/>
          <a:stretch>
            <a:fillRect/>
          </a:stretch>
        </p:blipFill>
        <p:spPr>
          <a:xfrm>
            <a:off x="7844672" y="155275"/>
            <a:ext cx="3903454" cy="3127199"/>
          </a:xfrm>
          <a:prstGeom prst="rect">
            <a:avLst/>
          </a:prstGeom>
        </p:spPr>
      </p:pic>
      <p:pic>
        <p:nvPicPr>
          <p:cNvPr id="6" name="Afbeelding 5"/>
          <p:cNvPicPr>
            <a:picLocks noChangeAspect="1"/>
          </p:cNvPicPr>
          <p:nvPr/>
        </p:nvPicPr>
        <p:blipFill>
          <a:blip r:embed="rId3"/>
          <a:stretch>
            <a:fillRect/>
          </a:stretch>
        </p:blipFill>
        <p:spPr>
          <a:xfrm>
            <a:off x="7575381" y="3149330"/>
            <a:ext cx="4442036" cy="3534045"/>
          </a:xfrm>
          <a:prstGeom prst="rect">
            <a:avLst/>
          </a:prstGeom>
        </p:spPr>
      </p:pic>
    </p:spTree>
    <p:extLst>
      <p:ext uri="{BB962C8B-B14F-4D97-AF65-F5344CB8AC3E}">
        <p14:creationId xmlns:p14="http://schemas.microsoft.com/office/powerpoint/2010/main" val="82626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Schade door schimmels</a:t>
            </a:r>
            <a:endParaRPr lang="en-US" dirty="0"/>
          </a:p>
        </p:txBody>
      </p:sp>
      <p:sp>
        <p:nvSpPr>
          <p:cNvPr id="3" name="Tijdelijke aanduiding voor inhoud 2"/>
          <p:cNvSpPr>
            <a:spLocks noGrp="1"/>
          </p:cNvSpPr>
          <p:nvPr>
            <p:ph sz="half" idx="1"/>
          </p:nvPr>
        </p:nvSpPr>
        <p:spPr>
          <a:xfrm>
            <a:off x="838200" y="1825625"/>
            <a:ext cx="5571226" cy="4351338"/>
          </a:xfrm>
        </p:spPr>
        <p:txBody>
          <a:bodyPr>
            <a:normAutofit fontScale="92500" lnSpcReduction="10000"/>
          </a:bodyPr>
          <a:lstStyle/>
          <a:p>
            <a:r>
              <a:rPr lang="nl-NL" dirty="0"/>
              <a:t>Vorming van giftige stoffen</a:t>
            </a:r>
          </a:p>
          <a:p>
            <a:r>
              <a:rPr lang="nl-NL" dirty="0"/>
              <a:t>Afstervend weefsel</a:t>
            </a:r>
          </a:p>
          <a:p>
            <a:r>
              <a:rPr lang="nl-NL" dirty="0"/>
              <a:t>Vlekken op het blad</a:t>
            </a:r>
          </a:p>
          <a:p>
            <a:r>
              <a:rPr lang="nl-NL" dirty="0"/>
              <a:t>Sporenhoopjes op of onder blad (o.a. Roest)</a:t>
            </a:r>
          </a:p>
          <a:p>
            <a:r>
              <a:rPr lang="nl-NL" dirty="0"/>
              <a:t>Gezwellen</a:t>
            </a:r>
          </a:p>
          <a:p>
            <a:r>
              <a:rPr lang="nl-NL" dirty="0"/>
              <a:t>Overmatige wortelgroei</a:t>
            </a:r>
          </a:p>
          <a:p>
            <a:r>
              <a:rPr lang="nl-NL" dirty="0"/>
              <a:t>Wortelrot (o.a. </a:t>
            </a:r>
            <a:r>
              <a:rPr lang="nl-NL" dirty="0" err="1"/>
              <a:t>Pythium</a:t>
            </a:r>
            <a:r>
              <a:rPr lang="nl-NL" dirty="0"/>
              <a:t>)</a:t>
            </a:r>
          </a:p>
          <a:p>
            <a:r>
              <a:rPr lang="nl-NL" dirty="0"/>
              <a:t>Vaatverstoppingen (verwelkingsziekte, iepziekte)</a:t>
            </a:r>
          </a:p>
          <a:p>
            <a:endParaRPr lang="nl-NL" dirty="0"/>
          </a:p>
          <a:p>
            <a:pPr marL="0" indent="0">
              <a:buNone/>
            </a:pPr>
            <a:endParaRPr lang="nl-NL" dirty="0"/>
          </a:p>
          <a:p>
            <a:endParaRPr lang="nl-NL" dirty="0"/>
          </a:p>
          <a:p>
            <a:endParaRPr lang="en-US" dirty="0"/>
          </a:p>
        </p:txBody>
      </p:sp>
      <p:pic>
        <p:nvPicPr>
          <p:cNvPr id="5" name="Tijdelijke aanduiding voor inhoud 4"/>
          <p:cNvPicPr>
            <a:picLocks noGrp="1" noChangeAspect="1"/>
          </p:cNvPicPr>
          <p:nvPr>
            <p:ph sz="half" idx="2"/>
          </p:nvPr>
        </p:nvPicPr>
        <p:blipFill>
          <a:blip r:embed="rId2"/>
          <a:stretch>
            <a:fillRect/>
          </a:stretch>
        </p:blipFill>
        <p:spPr>
          <a:xfrm>
            <a:off x="6787371" y="309563"/>
            <a:ext cx="3295650" cy="2762250"/>
          </a:xfrm>
          <a:prstGeom prst="rect">
            <a:avLst/>
          </a:prstGeom>
        </p:spPr>
      </p:pic>
      <p:pic>
        <p:nvPicPr>
          <p:cNvPr id="6" name="Afbeelding 5"/>
          <p:cNvPicPr>
            <a:picLocks noChangeAspect="1"/>
          </p:cNvPicPr>
          <p:nvPr/>
        </p:nvPicPr>
        <p:blipFill>
          <a:blip r:embed="rId3"/>
          <a:stretch>
            <a:fillRect/>
          </a:stretch>
        </p:blipFill>
        <p:spPr>
          <a:xfrm>
            <a:off x="6304113" y="3959525"/>
            <a:ext cx="3864825" cy="2546590"/>
          </a:xfrm>
          <a:prstGeom prst="rect">
            <a:avLst/>
          </a:prstGeom>
        </p:spPr>
      </p:pic>
    </p:spTree>
    <p:extLst>
      <p:ext uri="{BB962C8B-B14F-4D97-AF65-F5344CB8AC3E}">
        <p14:creationId xmlns:p14="http://schemas.microsoft.com/office/powerpoint/2010/main" val="1310802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C6ED4B2-E7F9-4614-B282-A389C1291BE7}"/>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40B1102E-E1E5-42BE-8A62-F0E7CF79F215}"/>
              </a:ext>
            </a:extLst>
          </p:cNvPr>
          <p:cNvSpPr>
            <a:spLocks noGrp="1"/>
          </p:cNvSpPr>
          <p:nvPr>
            <p:ph idx="1"/>
          </p:nvPr>
        </p:nvSpPr>
        <p:spPr/>
        <p:txBody>
          <a:bodyPr>
            <a:normAutofit fontScale="92500" lnSpcReduction="10000"/>
          </a:bodyPr>
          <a:lstStyle/>
          <a:p>
            <a:pPr marL="0" indent="0">
              <a:buNone/>
            </a:pPr>
            <a:r>
              <a:rPr lang="nl-NL" dirty="0"/>
              <a:t>25. Bij schimmels maak je onderscheid tussen parasieten en </a:t>
            </a:r>
            <a:r>
              <a:rPr lang="nl-NL" dirty="0" err="1"/>
              <a:t>saprofieten</a:t>
            </a:r>
            <a:r>
              <a:rPr lang="nl-NL" dirty="0"/>
              <a:t>. Wat is het verschil? Waar heb je in gewassen vooral mee te maken?</a:t>
            </a:r>
          </a:p>
          <a:p>
            <a:pPr marL="0" indent="0">
              <a:buNone/>
            </a:pPr>
            <a:r>
              <a:rPr lang="nl-NL" dirty="0">
                <a:solidFill>
                  <a:srgbClr val="FF0000"/>
                </a:solidFill>
              </a:rPr>
              <a:t>Een parasiet is schadelijk, hier heb je dus het meeste last van, een </a:t>
            </a:r>
            <a:r>
              <a:rPr lang="nl-NL" dirty="0" err="1">
                <a:solidFill>
                  <a:srgbClr val="FF0000"/>
                </a:solidFill>
              </a:rPr>
              <a:t>saprofiet</a:t>
            </a:r>
            <a:r>
              <a:rPr lang="nl-NL" dirty="0">
                <a:solidFill>
                  <a:srgbClr val="FF0000"/>
                </a:solidFill>
              </a:rPr>
              <a:t> ruimt dode restanten op en is nuttig.</a:t>
            </a:r>
          </a:p>
          <a:p>
            <a:pPr marL="0" indent="0">
              <a:buNone/>
            </a:pPr>
            <a:r>
              <a:rPr lang="nl-NL" dirty="0"/>
              <a:t>26. Onder welke omstandigheden groeien schimmels het snelst?</a:t>
            </a:r>
          </a:p>
          <a:p>
            <a:pPr marL="0" indent="0">
              <a:buNone/>
            </a:pPr>
            <a:r>
              <a:rPr lang="nl-NL" dirty="0">
                <a:solidFill>
                  <a:srgbClr val="FF0000"/>
                </a:solidFill>
              </a:rPr>
              <a:t>Warm vochtig weer (broeierig).</a:t>
            </a:r>
          </a:p>
          <a:p>
            <a:pPr marL="0" indent="0">
              <a:buNone/>
            </a:pPr>
            <a:r>
              <a:rPr lang="nl-NL" dirty="0"/>
              <a:t>27. Geef twee voorbeelden van schimmelziektes die vaatbundels verstoppen.</a:t>
            </a:r>
          </a:p>
          <a:p>
            <a:pPr marL="0" indent="0">
              <a:buNone/>
            </a:pPr>
            <a:r>
              <a:rPr lang="nl-NL" dirty="0">
                <a:solidFill>
                  <a:srgbClr val="FF0000"/>
                </a:solidFill>
              </a:rPr>
              <a:t>Iepziekte, </a:t>
            </a:r>
            <a:r>
              <a:rPr lang="nl-NL" dirty="0" err="1">
                <a:solidFill>
                  <a:srgbClr val="FF0000"/>
                </a:solidFill>
              </a:rPr>
              <a:t>Verticillium</a:t>
            </a:r>
            <a:r>
              <a:rPr lang="nl-NL" dirty="0">
                <a:solidFill>
                  <a:srgbClr val="FF0000"/>
                </a:solidFill>
              </a:rPr>
              <a:t>.</a:t>
            </a:r>
          </a:p>
          <a:p>
            <a:pPr marL="0" indent="0">
              <a:buNone/>
            </a:pPr>
            <a:r>
              <a:rPr lang="nl-NL" dirty="0"/>
              <a:t>28. In berkenbomen zie je wel eens heksenbezems. Wat zijn dat eigenlijk?</a:t>
            </a:r>
          </a:p>
          <a:p>
            <a:pPr marL="0" indent="0">
              <a:buNone/>
            </a:pPr>
            <a:r>
              <a:rPr lang="nl-NL" dirty="0">
                <a:solidFill>
                  <a:srgbClr val="FF0000"/>
                </a:solidFill>
              </a:rPr>
              <a:t>In berken is dit een schimmel. Deze ziekte komt ook wel voor in appelbomen, dan is het een </a:t>
            </a:r>
            <a:r>
              <a:rPr lang="nl-NL" dirty="0" err="1">
                <a:solidFill>
                  <a:srgbClr val="FF0000"/>
                </a:solidFill>
              </a:rPr>
              <a:t>fytoplasma</a:t>
            </a:r>
            <a:r>
              <a:rPr lang="nl-NL" dirty="0">
                <a:solidFill>
                  <a:srgbClr val="FF0000"/>
                </a:solidFill>
              </a:rPr>
              <a:t>.</a:t>
            </a:r>
          </a:p>
        </p:txBody>
      </p:sp>
    </p:spTree>
    <p:extLst>
      <p:ext uri="{BB962C8B-B14F-4D97-AF65-F5344CB8AC3E}">
        <p14:creationId xmlns:p14="http://schemas.microsoft.com/office/powerpoint/2010/main" val="412619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Bacteriën </a:t>
            </a:r>
            <a:endParaRPr lang="en-US" dirty="0"/>
          </a:p>
        </p:txBody>
      </p:sp>
      <p:sp>
        <p:nvSpPr>
          <p:cNvPr id="3" name="Tijdelijke aanduiding voor inhoud 2"/>
          <p:cNvSpPr>
            <a:spLocks noGrp="1"/>
          </p:cNvSpPr>
          <p:nvPr>
            <p:ph sz="half" idx="1"/>
          </p:nvPr>
        </p:nvSpPr>
        <p:spPr>
          <a:xfrm>
            <a:off x="838199" y="1799746"/>
            <a:ext cx="6875015" cy="4720670"/>
          </a:xfrm>
        </p:spPr>
        <p:txBody>
          <a:bodyPr>
            <a:normAutofit fontScale="92500"/>
          </a:bodyPr>
          <a:lstStyle/>
          <a:p>
            <a:r>
              <a:rPr lang="nl-NL" dirty="0"/>
              <a:t>Eencelligen zonder celkern en zonder bladgroen</a:t>
            </a:r>
          </a:p>
          <a:p>
            <a:r>
              <a:rPr lang="nl-NL" dirty="0"/>
              <a:t>Infectie door bestaande openingen in plant</a:t>
            </a:r>
          </a:p>
          <a:p>
            <a:r>
              <a:rPr lang="nl-NL" dirty="0"/>
              <a:t>Incubatietijd – tijd tussen binnendringen en zichtbare ziekteverschijnselen</a:t>
            </a:r>
          </a:p>
          <a:p>
            <a:r>
              <a:rPr lang="nl-NL" dirty="0"/>
              <a:t>Vooral bij warme en vochtige omstandigheden</a:t>
            </a:r>
          </a:p>
          <a:p>
            <a:pPr marL="0" indent="0">
              <a:buNone/>
            </a:pPr>
            <a:endParaRPr lang="nl-NL" dirty="0"/>
          </a:p>
          <a:p>
            <a:pPr marL="0" indent="0">
              <a:buNone/>
            </a:pPr>
            <a:r>
              <a:rPr lang="nl-NL" dirty="0"/>
              <a:t>Ziektebeelden</a:t>
            </a:r>
          </a:p>
          <a:p>
            <a:r>
              <a:rPr lang="nl-NL" dirty="0" err="1"/>
              <a:t>Verslijming</a:t>
            </a:r>
            <a:r>
              <a:rPr lang="nl-NL" dirty="0"/>
              <a:t>, verrotting, verstopping vaatbundels</a:t>
            </a:r>
          </a:p>
          <a:p>
            <a:r>
              <a:rPr lang="nl-NL" dirty="0"/>
              <a:t>Woekeringen en tumoren</a:t>
            </a:r>
          </a:p>
        </p:txBody>
      </p:sp>
      <p:pic>
        <p:nvPicPr>
          <p:cNvPr id="5" name="Tijdelijke aanduiding voor inhoud 4"/>
          <p:cNvPicPr>
            <a:picLocks noGrp="1" noChangeAspect="1"/>
          </p:cNvPicPr>
          <p:nvPr>
            <p:ph sz="half" idx="2"/>
          </p:nvPr>
        </p:nvPicPr>
        <p:blipFill>
          <a:blip r:embed="rId2"/>
          <a:stretch>
            <a:fillRect/>
          </a:stretch>
        </p:blipFill>
        <p:spPr>
          <a:xfrm>
            <a:off x="8120856" y="335517"/>
            <a:ext cx="3457575" cy="2628900"/>
          </a:xfrm>
          <a:prstGeom prst="rect">
            <a:avLst/>
          </a:prstGeom>
        </p:spPr>
      </p:pic>
      <p:pic>
        <p:nvPicPr>
          <p:cNvPr id="6" name="Afbeelding 5"/>
          <p:cNvPicPr>
            <a:picLocks noChangeAspect="1"/>
          </p:cNvPicPr>
          <p:nvPr/>
        </p:nvPicPr>
        <p:blipFill rotWithShape="1">
          <a:blip r:embed="rId3"/>
          <a:srcRect b="20648"/>
          <a:stretch/>
        </p:blipFill>
        <p:spPr>
          <a:xfrm>
            <a:off x="8120856" y="2927183"/>
            <a:ext cx="3948112" cy="3223901"/>
          </a:xfrm>
          <a:prstGeom prst="rect">
            <a:avLst/>
          </a:prstGeom>
        </p:spPr>
      </p:pic>
      <p:sp>
        <p:nvSpPr>
          <p:cNvPr id="4" name="Tekstvak 3">
            <a:extLst>
              <a:ext uri="{FF2B5EF4-FFF2-40B4-BE49-F238E27FC236}">
                <a16:creationId xmlns:a16="http://schemas.microsoft.com/office/drawing/2014/main" id="{4871519B-F34C-408A-9746-AEE9810D325B}"/>
              </a:ext>
            </a:extLst>
          </p:cNvPr>
          <p:cNvSpPr txBox="1"/>
          <p:nvPr/>
        </p:nvSpPr>
        <p:spPr>
          <a:xfrm>
            <a:off x="8428382" y="6151084"/>
            <a:ext cx="2925418" cy="369332"/>
          </a:xfrm>
          <a:prstGeom prst="rect">
            <a:avLst/>
          </a:prstGeom>
          <a:solidFill>
            <a:schemeClr val="bg1"/>
          </a:solidFill>
        </p:spPr>
        <p:txBody>
          <a:bodyPr wrap="square" rtlCol="0">
            <a:spAutoFit/>
          </a:bodyPr>
          <a:lstStyle/>
          <a:p>
            <a:r>
              <a:rPr lang="nl-NL" dirty="0" err="1"/>
              <a:t>kastanjebloedingsziekte</a:t>
            </a:r>
            <a:endParaRPr lang="nl-NL" dirty="0"/>
          </a:p>
        </p:txBody>
      </p:sp>
    </p:spTree>
    <p:extLst>
      <p:ext uri="{BB962C8B-B14F-4D97-AF65-F5344CB8AC3E}">
        <p14:creationId xmlns:p14="http://schemas.microsoft.com/office/powerpoint/2010/main" val="1703038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0190F53-8B58-4F12-8C83-EDE3E65B96F9}"/>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806DC945-E847-43E6-ADFC-0AD4853C1EF9}"/>
              </a:ext>
            </a:extLst>
          </p:cNvPr>
          <p:cNvSpPr>
            <a:spLocks noGrp="1"/>
          </p:cNvSpPr>
          <p:nvPr>
            <p:ph idx="1"/>
          </p:nvPr>
        </p:nvSpPr>
        <p:spPr/>
        <p:txBody>
          <a:bodyPr/>
          <a:lstStyle/>
          <a:p>
            <a:pPr marL="0" indent="0">
              <a:buNone/>
            </a:pPr>
            <a:r>
              <a:rPr lang="nl-NL" dirty="0"/>
              <a:t>29. Wat is het verschil tussen bacteriën en gewone planten?</a:t>
            </a:r>
          </a:p>
          <a:p>
            <a:pPr marL="0" indent="0">
              <a:buNone/>
            </a:pPr>
            <a:r>
              <a:rPr lang="nl-NL" dirty="0">
                <a:solidFill>
                  <a:srgbClr val="FF0000"/>
                </a:solidFill>
              </a:rPr>
              <a:t>Bacterie is een eencellige zonder celkern en vermenigvuldigt zich door celdeling.</a:t>
            </a:r>
          </a:p>
          <a:p>
            <a:pPr marL="0" indent="0">
              <a:buNone/>
            </a:pPr>
            <a:r>
              <a:rPr lang="nl-NL" dirty="0"/>
              <a:t>30. Wat wordt bedoeld met de incubatietijd van een ziekte?</a:t>
            </a:r>
          </a:p>
          <a:p>
            <a:pPr marL="0" indent="0">
              <a:buNone/>
            </a:pPr>
            <a:r>
              <a:rPr lang="nl-NL" dirty="0">
                <a:solidFill>
                  <a:srgbClr val="FF0000"/>
                </a:solidFill>
              </a:rPr>
              <a:t>Incubatietijd is de periode tussen binnendringen van de bacterie en het moment waarop de ziekteverschijnselen zichtbaar zijn.</a:t>
            </a:r>
          </a:p>
          <a:p>
            <a:pPr marL="0" indent="0">
              <a:buNone/>
            </a:pPr>
            <a:r>
              <a:rPr lang="nl-NL" dirty="0"/>
              <a:t>31. Wat zijn de verschijnselen van bacterievuur in appel en peer?</a:t>
            </a:r>
          </a:p>
          <a:p>
            <a:pPr marL="0" indent="0">
              <a:buNone/>
            </a:pPr>
            <a:r>
              <a:rPr lang="nl-NL" dirty="0">
                <a:solidFill>
                  <a:srgbClr val="FF0000"/>
                </a:solidFill>
              </a:rPr>
              <a:t>Bacterievuur zorgt ervoor dat bladeren en bloesems op een tak plotseling afsterven. Om de plek heen kan alles er nog gezond uitzien.</a:t>
            </a:r>
          </a:p>
        </p:txBody>
      </p:sp>
    </p:spTree>
    <p:extLst>
      <p:ext uri="{BB962C8B-B14F-4D97-AF65-F5344CB8AC3E}">
        <p14:creationId xmlns:p14="http://schemas.microsoft.com/office/powerpoint/2010/main" val="400805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nl-NL" dirty="0"/>
              <a:t>virussen</a:t>
            </a:r>
            <a:endParaRPr lang="en-US" dirty="0"/>
          </a:p>
        </p:txBody>
      </p:sp>
      <p:sp>
        <p:nvSpPr>
          <p:cNvPr id="11" name="Tijdelijke aanduiding voor inhoud 10"/>
          <p:cNvSpPr>
            <a:spLocks noGrp="1"/>
          </p:cNvSpPr>
          <p:nvPr>
            <p:ph sz="half" idx="1"/>
          </p:nvPr>
        </p:nvSpPr>
        <p:spPr/>
        <p:txBody>
          <a:bodyPr>
            <a:normAutofit fontScale="92500" lnSpcReduction="20000"/>
          </a:bodyPr>
          <a:lstStyle/>
          <a:p>
            <a:r>
              <a:rPr lang="nl-NL" dirty="0"/>
              <a:t>Bestaan uit eiwitdeeltjes, die de stofwisseling van mens, plant en dier verstoren</a:t>
            </a:r>
          </a:p>
          <a:p>
            <a:r>
              <a:rPr lang="nl-NL" dirty="0"/>
              <a:t>Hebben levende cellen nodig voor vermeerdering</a:t>
            </a:r>
          </a:p>
          <a:p>
            <a:endParaRPr lang="nl-NL" dirty="0"/>
          </a:p>
          <a:p>
            <a:r>
              <a:rPr lang="nl-NL" dirty="0"/>
              <a:t>Verschijnselen:</a:t>
            </a:r>
          </a:p>
          <a:p>
            <a:pPr lvl="1"/>
            <a:r>
              <a:rPr lang="nl-NL" dirty="0"/>
              <a:t>Dwerggroei</a:t>
            </a:r>
          </a:p>
          <a:p>
            <a:pPr lvl="1"/>
            <a:r>
              <a:rPr lang="nl-NL" dirty="0"/>
              <a:t>Chlorose (</a:t>
            </a:r>
            <a:r>
              <a:rPr lang="nl-NL" dirty="0" err="1"/>
              <a:t>verbelking</a:t>
            </a:r>
            <a:r>
              <a:rPr lang="nl-NL" dirty="0"/>
              <a:t>)</a:t>
            </a:r>
          </a:p>
          <a:p>
            <a:pPr lvl="1"/>
            <a:r>
              <a:rPr lang="nl-NL" dirty="0"/>
              <a:t>Mozaïek</a:t>
            </a:r>
          </a:p>
          <a:p>
            <a:pPr lvl="1"/>
            <a:r>
              <a:rPr lang="nl-NL" dirty="0"/>
              <a:t>Bont</a:t>
            </a:r>
          </a:p>
          <a:p>
            <a:pPr lvl="1"/>
            <a:r>
              <a:rPr lang="nl-NL" dirty="0"/>
              <a:t>Vervorming blad</a:t>
            </a:r>
            <a:endParaRPr lang="en-US" dirty="0"/>
          </a:p>
        </p:txBody>
      </p:sp>
      <p:pic>
        <p:nvPicPr>
          <p:cNvPr id="13" name="Tijdelijke aanduiding voor inhoud 12"/>
          <p:cNvPicPr>
            <a:picLocks noGrp="1" noChangeAspect="1"/>
          </p:cNvPicPr>
          <p:nvPr>
            <p:ph sz="half" idx="2"/>
          </p:nvPr>
        </p:nvPicPr>
        <p:blipFill>
          <a:blip r:embed="rId2"/>
          <a:stretch>
            <a:fillRect/>
          </a:stretch>
        </p:blipFill>
        <p:spPr>
          <a:xfrm>
            <a:off x="7048141" y="301625"/>
            <a:ext cx="3619500" cy="3048000"/>
          </a:xfrm>
          <a:prstGeom prst="rect">
            <a:avLst/>
          </a:prstGeom>
        </p:spPr>
      </p:pic>
      <p:pic>
        <p:nvPicPr>
          <p:cNvPr id="14" name="Afbeelding 13"/>
          <p:cNvPicPr>
            <a:picLocks noChangeAspect="1"/>
          </p:cNvPicPr>
          <p:nvPr/>
        </p:nvPicPr>
        <p:blipFill>
          <a:blip r:embed="rId3"/>
          <a:stretch>
            <a:fillRect/>
          </a:stretch>
        </p:blipFill>
        <p:spPr>
          <a:xfrm>
            <a:off x="7048141" y="3597933"/>
            <a:ext cx="3467100" cy="2819400"/>
          </a:xfrm>
          <a:prstGeom prst="rect">
            <a:avLst/>
          </a:prstGeom>
        </p:spPr>
      </p:pic>
    </p:spTree>
    <p:extLst>
      <p:ext uri="{BB962C8B-B14F-4D97-AF65-F5344CB8AC3E}">
        <p14:creationId xmlns:p14="http://schemas.microsoft.com/office/powerpoint/2010/main" val="1056340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Overdracht virus</a:t>
            </a:r>
            <a:endParaRPr lang="en-US" dirty="0"/>
          </a:p>
        </p:txBody>
      </p:sp>
      <p:sp>
        <p:nvSpPr>
          <p:cNvPr id="3" name="Tijdelijke aanduiding voor inhoud 2"/>
          <p:cNvSpPr>
            <a:spLocks noGrp="1"/>
          </p:cNvSpPr>
          <p:nvPr>
            <p:ph sz="half" idx="1"/>
          </p:nvPr>
        </p:nvSpPr>
        <p:spPr/>
        <p:txBody>
          <a:bodyPr/>
          <a:lstStyle/>
          <a:p>
            <a:r>
              <a:rPr lang="nl-NL" dirty="0"/>
              <a:t>Vegetatieve vermeerdering</a:t>
            </a:r>
          </a:p>
          <a:p>
            <a:pPr lvl="1"/>
            <a:r>
              <a:rPr lang="nl-NL" dirty="0">
                <a:solidFill>
                  <a:srgbClr val="0070C0"/>
                </a:solidFill>
              </a:rPr>
              <a:t>Stekken, enten, bollen, knollen </a:t>
            </a:r>
            <a:r>
              <a:rPr lang="nl-NL" dirty="0" err="1">
                <a:solidFill>
                  <a:srgbClr val="0070C0"/>
                </a:solidFill>
              </a:rPr>
              <a:t>etc</a:t>
            </a:r>
            <a:endParaRPr lang="nl-NL" dirty="0">
              <a:solidFill>
                <a:srgbClr val="0070C0"/>
              </a:solidFill>
            </a:endParaRPr>
          </a:p>
          <a:p>
            <a:r>
              <a:rPr lang="nl-NL" dirty="0"/>
              <a:t>Schuren van planten</a:t>
            </a:r>
          </a:p>
          <a:p>
            <a:r>
              <a:rPr lang="nl-NL" dirty="0"/>
              <a:t>Door insecten</a:t>
            </a:r>
          </a:p>
          <a:p>
            <a:pPr lvl="1"/>
            <a:r>
              <a:rPr lang="nl-NL" dirty="0"/>
              <a:t>Bladluizen, witte vlieg</a:t>
            </a:r>
          </a:p>
          <a:p>
            <a:r>
              <a:rPr lang="nl-NL" dirty="0"/>
              <a:t>Door menselijk handelen:</a:t>
            </a:r>
          </a:p>
          <a:p>
            <a:pPr lvl="1"/>
            <a:r>
              <a:rPr lang="nl-NL" dirty="0">
                <a:solidFill>
                  <a:srgbClr val="0070C0"/>
                </a:solidFill>
              </a:rPr>
              <a:t>Oogstmesjes, gereedschap, kleding</a:t>
            </a:r>
          </a:p>
        </p:txBody>
      </p:sp>
      <p:pic>
        <p:nvPicPr>
          <p:cNvPr id="5" name="Tijdelijke aanduiding voor inhoud 4"/>
          <p:cNvPicPr>
            <a:picLocks noGrp="1" noChangeAspect="1"/>
          </p:cNvPicPr>
          <p:nvPr>
            <p:ph sz="half" idx="2"/>
          </p:nvPr>
        </p:nvPicPr>
        <p:blipFill>
          <a:blip r:embed="rId2"/>
          <a:stretch>
            <a:fillRect/>
          </a:stretch>
        </p:blipFill>
        <p:spPr>
          <a:xfrm>
            <a:off x="7142672" y="266744"/>
            <a:ext cx="3960962" cy="2939998"/>
          </a:xfrm>
          <a:prstGeom prst="rect">
            <a:avLst/>
          </a:prstGeom>
        </p:spPr>
      </p:pic>
      <p:pic>
        <p:nvPicPr>
          <p:cNvPr id="6" name="Afbeelding 5"/>
          <p:cNvPicPr>
            <a:picLocks noChangeAspect="1"/>
          </p:cNvPicPr>
          <p:nvPr/>
        </p:nvPicPr>
        <p:blipFill>
          <a:blip r:embed="rId3"/>
          <a:stretch>
            <a:fillRect/>
          </a:stretch>
        </p:blipFill>
        <p:spPr>
          <a:xfrm>
            <a:off x="7142672" y="3479052"/>
            <a:ext cx="3960962" cy="2970721"/>
          </a:xfrm>
          <a:prstGeom prst="rect">
            <a:avLst/>
          </a:prstGeom>
        </p:spPr>
      </p:pic>
      <p:sp>
        <p:nvSpPr>
          <p:cNvPr id="4" name="Tekstvak 3">
            <a:extLst>
              <a:ext uri="{FF2B5EF4-FFF2-40B4-BE49-F238E27FC236}">
                <a16:creationId xmlns:a16="http://schemas.microsoft.com/office/drawing/2014/main" id="{7E42BF5C-028C-40F5-A9FD-FFCC28098EA4}"/>
              </a:ext>
            </a:extLst>
          </p:cNvPr>
          <p:cNvSpPr txBox="1"/>
          <p:nvPr/>
        </p:nvSpPr>
        <p:spPr>
          <a:xfrm>
            <a:off x="7142672" y="6449773"/>
            <a:ext cx="1854034" cy="369332"/>
          </a:xfrm>
          <a:prstGeom prst="rect">
            <a:avLst/>
          </a:prstGeom>
          <a:noFill/>
        </p:spPr>
        <p:txBody>
          <a:bodyPr wrap="none" rtlCol="0">
            <a:spAutoFit/>
          </a:bodyPr>
          <a:lstStyle/>
          <a:p>
            <a:r>
              <a:rPr lang="nl-NL" dirty="0"/>
              <a:t>Witte vlieg en luis</a:t>
            </a:r>
          </a:p>
        </p:txBody>
      </p:sp>
    </p:spTree>
    <p:extLst>
      <p:ext uri="{BB962C8B-B14F-4D97-AF65-F5344CB8AC3E}">
        <p14:creationId xmlns:p14="http://schemas.microsoft.com/office/powerpoint/2010/main" val="2846975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34AFCDF-6725-47D5-84F2-737A455C4720}"/>
              </a:ext>
            </a:extLst>
          </p:cNvPr>
          <p:cNvSpPr>
            <a:spLocks noGrp="1"/>
          </p:cNvSpPr>
          <p:nvPr>
            <p:ph type="title"/>
          </p:nvPr>
        </p:nvSpPr>
        <p:spPr/>
        <p:txBody>
          <a:bodyPr/>
          <a:lstStyle/>
          <a:p>
            <a:r>
              <a:rPr lang="nl-NL" dirty="0"/>
              <a:t>Bestrijding van virussen</a:t>
            </a:r>
          </a:p>
        </p:txBody>
      </p:sp>
      <p:sp>
        <p:nvSpPr>
          <p:cNvPr id="6" name="Tijdelijke aanduiding voor inhoud 5">
            <a:extLst>
              <a:ext uri="{FF2B5EF4-FFF2-40B4-BE49-F238E27FC236}">
                <a16:creationId xmlns:a16="http://schemas.microsoft.com/office/drawing/2014/main" id="{064F013D-2AD3-442B-8CC1-48D5387D3D36}"/>
              </a:ext>
            </a:extLst>
          </p:cNvPr>
          <p:cNvSpPr>
            <a:spLocks noGrp="1"/>
          </p:cNvSpPr>
          <p:nvPr>
            <p:ph idx="1"/>
          </p:nvPr>
        </p:nvSpPr>
        <p:spPr/>
        <p:txBody>
          <a:bodyPr/>
          <a:lstStyle/>
          <a:p>
            <a:r>
              <a:rPr lang="nl-NL" dirty="0"/>
              <a:t>Ontsmetten van gereedschap</a:t>
            </a:r>
          </a:p>
          <a:p>
            <a:r>
              <a:rPr lang="nl-NL" dirty="0"/>
              <a:t>Persoonlijke hygiëne</a:t>
            </a:r>
          </a:p>
          <a:p>
            <a:r>
              <a:rPr lang="nl-NL" dirty="0"/>
              <a:t>Verwijderen van zieke planten</a:t>
            </a:r>
          </a:p>
          <a:p>
            <a:endParaRPr lang="nl-NL" dirty="0"/>
          </a:p>
          <a:p>
            <a:r>
              <a:rPr lang="nl-NL" dirty="0"/>
              <a:t>Gebruik magere melk waarmee gereedschap en handen worden ontsmet bij het werken met planten. </a:t>
            </a:r>
          </a:p>
          <a:p>
            <a:r>
              <a:rPr lang="nl-NL" dirty="0"/>
              <a:t>Gebruik speciale oogstmesjes</a:t>
            </a:r>
          </a:p>
          <a:p>
            <a:r>
              <a:rPr lang="nl-NL" dirty="0"/>
              <a:t>Paraffine olie (of minerale olie) om overdracht van virussen door vectoren te voorkomen</a:t>
            </a:r>
          </a:p>
        </p:txBody>
      </p:sp>
    </p:spTree>
    <p:extLst>
      <p:ext uri="{BB962C8B-B14F-4D97-AF65-F5344CB8AC3E}">
        <p14:creationId xmlns:p14="http://schemas.microsoft.com/office/powerpoint/2010/main" val="1622706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98F08-809D-43E8-80F9-BE5947F9971D}"/>
              </a:ext>
            </a:extLst>
          </p:cNvPr>
          <p:cNvSpPr>
            <a:spLocks noGrp="1"/>
          </p:cNvSpPr>
          <p:nvPr>
            <p:ph type="title"/>
          </p:nvPr>
        </p:nvSpPr>
        <p:spPr/>
        <p:txBody>
          <a:bodyPr/>
          <a:lstStyle/>
          <a:p>
            <a:r>
              <a:rPr lang="nl-NL" dirty="0"/>
              <a:t>Vragen </a:t>
            </a:r>
          </a:p>
        </p:txBody>
      </p:sp>
      <p:sp>
        <p:nvSpPr>
          <p:cNvPr id="3" name="Tijdelijke aanduiding voor inhoud 2">
            <a:extLst>
              <a:ext uri="{FF2B5EF4-FFF2-40B4-BE49-F238E27FC236}">
                <a16:creationId xmlns:a16="http://schemas.microsoft.com/office/drawing/2014/main" id="{BF00F6FC-A23B-4AD0-B244-06123AF41F5D}"/>
              </a:ext>
            </a:extLst>
          </p:cNvPr>
          <p:cNvSpPr>
            <a:spLocks noGrp="1"/>
          </p:cNvSpPr>
          <p:nvPr>
            <p:ph idx="1"/>
          </p:nvPr>
        </p:nvSpPr>
        <p:spPr/>
        <p:txBody>
          <a:bodyPr>
            <a:normAutofit fontScale="85000" lnSpcReduction="20000"/>
          </a:bodyPr>
          <a:lstStyle/>
          <a:p>
            <a:pPr marL="0" indent="0">
              <a:buNone/>
            </a:pPr>
            <a:r>
              <a:rPr lang="nl-NL" dirty="0"/>
              <a:t>32. Wat wordt bedoeld met vegetatieve vermeerdering?</a:t>
            </a:r>
          </a:p>
          <a:p>
            <a:pPr marL="0" indent="0">
              <a:buNone/>
            </a:pPr>
            <a:r>
              <a:rPr lang="nl-NL" dirty="0">
                <a:solidFill>
                  <a:srgbClr val="FF0000"/>
                </a:solidFill>
              </a:rPr>
              <a:t>Vegetatieve vermeerdering is de vermeerdering waarbij de plant </a:t>
            </a:r>
            <a:r>
              <a:rPr lang="nl-NL" dirty="0" err="1">
                <a:solidFill>
                  <a:srgbClr val="FF0000"/>
                </a:solidFill>
              </a:rPr>
              <a:t>wordt‘gekloond</a:t>
            </a:r>
            <a:r>
              <a:rPr lang="nl-NL" dirty="0">
                <a:solidFill>
                  <a:srgbClr val="FF0000"/>
                </a:solidFill>
              </a:rPr>
              <a:t>’. Het wordt dus niet via zaad, maar via het delen van de plant vermeerderd.</a:t>
            </a:r>
          </a:p>
          <a:p>
            <a:pPr marL="0" indent="0">
              <a:buNone/>
            </a:pPr>
            <a:r>
              <a:rPr lang="nl-NL" dirty="0"/>
              <a:t>33. Virusziekten zijn vooral belangrijk in gewassen die vegetatief vermeerderd worden zoals aardappelen, bloembollen en aardbeien. Waarom is het belangrijk het moedermateriaal vrij van virus te houden?</a:t>
            </a:r>
          </a:p>
          <a:p>
            <a:pPr marL="0" indent="0">
              <a:buNone/>
            </a:pPr>
            <a:r>
              <a:rPr lang="nl-NL" dirty="0">
                <a:solidFill>
                  <a:srgbClr val="FF0000"/>
                </a:solidFill>
              </a:rPr>
              <a:t>Het moedermateriaal moet vrij van virus zijn anders wordt de aantasting via het uitgangsmateriaal verspreid.</a:t>
            </a:r>
          </a:p>
          <a:p>
            <a:pPr marL="0" indent="0">
              <a:buNone/>
            </a:pPr>
            <a:r>
              <a:rPr lang="nl-NL" dirty="0"/>
              <a:t>34. Wat is selecteren? Hoe doe je dit in pootaardappelen of tulpen?</a:t>
            </a:r>
          </a:p>
          <a:p>
            <a:pPr marL="0" indent="0">
              <a:buNone/>
            </a:pPr>
            <a:r>
              <a:rPr lang="nl-NL" dirty="0">
                <a:solidFill>
                  <a:srgbClr val="FF0000"/>
                </a:solidFill>
              </a:rPr>
              <a:t>Selecteren in pootaardappelen of tulpen tegen virusziekten is het zoeken van afwijkende planten en deze verwijderen of bij tulpen door de plant dood te spuiten.</a:t>
            </a:r>
          </a:p>
          <a:p>
            <a:pPr marL="0" indent="0">
              <a:buNone/>
            </a:pPr>
            <a:r>
              <a:rPr lang="nl-NL" dirty="0"/>
              <a:t>35. Noem drie dierlijke vectoren of overbrengers van een virus.</a:t>
            </a:r>
          </a:p>
          <a:p>
            <a:pPr marL="0" indent="0">
              <a:buNone/>
            </a:pPr>
            <a:r>
              <a:rPr lang="nl-NL" dirty="0">
                <a:solidFill>
                  <a:srgbClr val="FF0000"/>
                </a:solidFill>
              </a:rPr>
              <a:t>Drie dierlijke vectoren zijn: luizen, </a:t>
            </a:r>
            <a:r>
              <a:rPr lang="nl-NL" dirty="0" err="1">
                <a:solidFill>
                  <a:srgbClr val="FF0000"/>
                </a:solidFill>
              </a:rPr>
              <a:t>tripsen</a:t>
            </a:r>
            <a:r>
              <a:rPr lang="nl-NL" dirty="0">
                <a:solidFill>
                  <a:srgbClr val="FF0000"/>
                </a:solidFill>
              </a:rPr>
              <a:t>, Witte vliegen en zoogdieren zoals een haas die erlangs strijkt.</a:t>
            </a:r>
          </a:p>
        </p:txBody>
      </p:sp>
    </p:spTree>
    <p:extLst>
      <p:ext uri="{BB962C8B-B14F-4D97-AF65-F5344CB8AC3E}">
        <p14:creationId xmlns:p14="http://schemas.microsoft.com/office/powerpoint/2010/main" val="53621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3BF4C0D-1076-4883-B256-66FB5C72BFF4}"/>
              </a:ext>
            </a:extLst>
          </p:cNvPr>
          <p:cNvSpPr>
            <a:spLocks noGrp="1"/>
          </p:cNvSpPr>
          <p:nvPr>
            <p:ph type="title"/>
          </p:nvPr>
        </p:nvSpPr>
        <p:spPr>
          <a:xfrm>
            <a:off x="381000" y="174625"/>
            <a:ext cx="11442700" cy="1325563"/>
          </a:xfrm>
        </p:spPr>
        <p:txBody>
          <a:bodyPr/>
          <a:lstStyle/>
          <a:p>
            <a:r>
              <a:rPr lang="en-US" dirty="0" err="1"/>
              <a:t>vragen</a:t>
            </a:r>
            <a:endParaRPr lang="en-US" dirty="0"/>
          </a:p>
        </p:txBody>
      </p:sp>
      <p:sp>
        <p:nvSpPr>
          <p:cNvPr id="11" name="Content Placeholder 2">
            <a:extLst>
              <a:ext uri="{FF2B5EF4-FFF2-40B4-BE49-F238E27FC236}">
                <a16:creationId xmlns:a16="http://schemas.microsoft.com/office/drawing/2014/main" id="{500286DD-4BA8-4352-A26C-393F8EB373F1}"/>
              </a:ext>
            </a:extLst>
          </p:cNvPr>
          <p:cNvSpPr>
            <a:spLocks noGrp="1"/>
          </p:cNvSpPr>
          <p:nvPr>
            <p:ph idx="1"/>
          </p:nvPr>
        </p:nvSpPr>
        <p:spPr>
          <a:xfrm>
            <a:off x="381000" y="1500188"/>
            <a:ext cx="11442700" cy="4676775"/>
          </a:xfrm>
        </p:spPr>
        <p:txBody>
          <a:bodyPr>
            <a:normAutofit fontScale="92500" lnSpcReduction="10000"/>
          </a:bodyPr>
          <a:lstStyle/>
          <a:p>
            <a:pPr marL="0" indent="0">
              <a:buNone/>
            </a:pPr>
            <a:r>
              <a:rPr lang="nl-NL" dirty="0"/>
              <a:t>1. Wat wordt in de gewasbescherming bedoeld met scouten?</a:t>
            </a:r>
          </a:p>
          <a:p>
            <a:pPr marL="0" indent="0">
              <a:buNone/>
            </a:pPr>
            <a:r>
              <a:rPr lang="nl-NL" dirty="0">
                <a:solidFill>
                  <a:srgbClr val="FF0000"/>
                </a:solidFill>
              </a:rPr>
              <a:t>Scouten is het waarnemen in het gewas, vaak door gespecialiseerde medewerkers.</a:t>
            </a:r>
          </a:p>
          <a:p>
            <a:pPr marL="0" indent="0">
              <a:buNone/>
            </a:pPr>
            <a:r>
              <a:rPr lang="nl-NL" dirty="0"/>
              <a:t>2. Van welke insecten kun je met vangplaten de aanwezigheid vaststellen</a:t>
            </a:r>
          </a:p>
          <a:p>
            <a:pPr marL="0" indent="0">
              <a:buNone/>
            </a:pPr>
            <a:r>
              <a:rPr lang="nl-NL" dirty="0">
                <a:solidFill>
                  <a:srgbClr val="FF0000"/>
                </a:solidFill>
              </a:rPr>
              <a:t>Gele vangplaten werken goed op luizen en witte vlieg. Blauwe vangplaten worden vooral ingezet om trips waar te nemen.</a:t>
            </a:r>
          </a:p>
          <a:p>
            <a:pPr marL="0" indent="0">
              <a:buNone/>
            </a:pPr>
            <a:r>
              <a:rPr lang="nl-NL" dirty="0"/>
              <a:t>3. Wat zijn feromonen?</a:t>
            </a:r>
          </a:p>
          <a:p>
            <a:pPr marL="0" indent="0">
              <a:buNone/>
            </a:pPr>
            <a:r>
              <a:rPr lang="nl-NL" dirty="0">
                <a:solidFill>
                  <a:srgbClr val="FF0000"/>
                </a:solidFill>
              </a:rPr>
              <a:t>Feromonen zijn stoffen die een insect verspreid om soortgenoten te lokken of te waarschuwen.</a:t>
            </a:r>
          </a:p>
          <a:p>
            <a:pPr marL="0" indent="0">
              <a:buNone/>
            </a:pPr>
            <a:r>
              <a:rPr lang="nl-NL" dirty="0"/>
              <a:t>4Welke ziekten en plagen kunnen in een laboratorium vastgesteld worden</a:t>
            </a:r>
          </a:p>
          <a:p>
            <a:pPr marL="0" indent="0">
              <a:buNone/>
            </a:pPr>
            <a:r>
              <a:rPr lang="nl-NL" dirty="0">
                <a:solidFill>
                  <a:srgbClr val="FF0000"/>
                </a:solidFill>
              </a:rPr>
              <a:t>Laboratoriumonderzoek gebruik je voor </a:t>
            </a:r>
            <a:r>
              <a:rPr lang="nl-NL" dirty="0" err="1">
                <a:solidFill>
                  <a:srgbClr val="FF0000"/>
                </a:solidFill>
              </a:rPr>
              <a:t>gebreksziekten</a:t>
            </a:r>
            <a:r>
              <a:rPr lang="nl-NL" dirty="0">
                <a:solidFill>
                  <a:srgbClr val="FF0000"/>
                </a:solidFill>
              </a:rPr>
              <a:t>, aaltjes, bacteriën en virusziekten.</a:t>
            </a:r>
          </a:p>
          <a:p>
            <a:pPr marL="0" indent="0">
              <a:buNone/>
            </a:pPr>
            <a:endParaRPr lang="en-US" dirty="0"/>
          </a:p>
        </p:txBody>
      </p:sp>
    </p:spTree>
    <p:extLst>
      <p:ext uri="{BB962C8B-B14F-4D97-AF65-F5344CB8AC3E}">
        <p14:creationId xmlns:p14="http://schemas.microsoft.com/office/powerpoint/2010/main" val="119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A-biotische</a:t>
            </a:r>
            <a:r>
              <a:rPr lang="nl-NL" dirty="0"/>
              <a:t> of fysiologische afwijkingen</a:t>
            </a:r>
            <a:endParaRPr lang="en-US" dirty="0"/>
          </a:p>
        </p:txBody>
      </p:sp>
      <p:sp>
        <p:nvSpPr>
          <p:cNvPr id="3" name="Tijdelijke aanduiding voor inhoud 2"/>
          <p:cNvSpPr>
            <a:spLocks noGrp="1"/>
          </p:cNvSpPr>
          <p:nvPr>
            <p:ph sz="half" idx="1"/>
          </p:nvPr>
        </p:nvSpPr>
        <p:spPr>
          <a:xfrm>
            <a:off x="381000" y="1325217"/>
            <a:ext cx="7329518" cy="4851746"/>
          </a:xfrm>
        </p:spPr>
        <p:txBody>
          <a:bodyPr>
            <a:normAutofit fontScale="92500" lnSpcReduction="20000"/>
          </a:bodyPr>
          <a:lstStyle/>
          <a:p>
            <a:r>
              <a:rPr lang="nl-NL" dirty="0"/>
              <a:t>Beschadiging door</a:t>
            </a:r>
          </a:p>
          <a:p>
            <a:pPr lvl="1"/>
            <a:r>
              <a:rPr lang="nl-NL" dirty="0"/>
              <a:t>Klimaat</a:t>
            </a:r>
          </a:p>
          <a:p>
            <a:pPr lvl="2"/>
            <a:r>
              <a:rPr lang="nl-NL" dirty="0"/>
              <a:t>temperatuur, R.V., droogte, verdamping, regenval</a:t>
            </a:r>
          </a:p>
          <a:p>
            <a:pPr lvl="2"/>
            <a:r>
              <a:rPr lang="nl-NL" dirty="0"/>
              <a:t>rand bij sla</a:t>
            </a:r>
          </a:p>
          <a:p>
            <a:pPr lvl="2"/>
            <a:r>
              <a:rPr lang="nl-NL" dirty="0"/>
              <a:t>Doorwas in aardappelen</a:t>
            </a:r>
          </a:p>
          <a:p>
            <a:pPr lvl="2"/>
            <a:r>
              <a:rPr lang="nl-NL" dirty="0"/>
              <a:t>Verbranding gewas</a:t>
            </a:r>
          </a:p>
          <a:p>
            <a:pPr lvl="1"/>
            <a:r>
              <a:rPr lang="nl-NL" dirty="0"/>
              <a:t>Zoutschade</a:t>
            </a:r>
          </a:p>
          <a:p>
            <a:pPr lvl="2"/>
            <a:r>
              <a:rPr lang="nl-NL" dirty="0"/>
              <a:t>Zout water, wegenzout, bemesting</a:t>
            </a:r>
          </a:p>
          <a:p>
            <a:pPr lvl="1"/>
            <a:r>
              <a:rPr lang="nl-NL" dirty="0"/>
              <a:t>Verkeerde grondbewerking</a:t>
            </a:r>
          </a:p>
          <a:p>
            <a:pPr lvl="2"/>
            <a:r>
              <a:rPr lang="nl-NL" dirty="0">
                <a:solidFill>
                  <a:schemeClr val="accent2"/>
                </a:solidFill>
              </a:rPr>
              <a:t>Slemp</a:t>
            </a:r>
          </a:p>
          <a:p>
            <a:pPr lvl="2"/>
            <a:r>
              <a:rPr lang="nl-NL" dirty="0">
                <a:solidFill>
                  <a:schemeClr val="accent2"/>
                </a:solidFill>
              </a:rPr>
              <a:t>Dichtslaan van de grond, korstvorming</a:t>
            </a:r>
          </a:p>
          <a:p>
            <a:pPr lvl="1"/>
            <a:r>
              <a:rPr lang="nl-NL" dirty="0"/>
              <a:t>Kalkgebrek</a:t>
            </a:r>
          </a:p>
          <a:p>
            <a:pPr lvl="2"/>
            <a:r>
              <a:rPr lang="nl-NL" dirty="0" err="1"/>
              <a:t>Neusrot</a:t>
            </a:r>
            <a:r>
              <a:rPr lang="nl-NL" dirty="0"/>
              <a:t> in paprika</a:t>
            </a:r>
          </a:p>
          <a:p>
            <a:pPr lvl="1"/>
            <a:r>
              <a:rPr lang="nl-NL" dirty="0"/>
              <a:t>Menselijk handelen	</a:t>
            </a:r>
          </a:p>
          <a:p>
            <a:pPr lvl="2"/>
            <a:r>
              <a:rPr lang="nl-NL" dirty="0"/>
              <a:t>Bemesting of gewasbescherming</a:t>
            </a:r>
          </a:p>
          <a:p>
            <a:pPr lvl="2"/>
            <a:r>
              <a:rPr lang="nl-NL" dirty="0"/>
              <a:t>Beurs - Knijpen in product</a:t>
            </a:r>
            <a:endParaRPr lang="en-US" dirty="0"/>
          </a:p>
        </p:txBody>
      </p:sp>
      <p:pic>
        <p:nvPicPr>
          <p:cNvPr id="5" name="Tijdelijke aanduiding voor inhoud 4"/>
          <p:cNvPicPr>
            <a:picLocks noGrp="1" noChangeAspect="1"/>
          </p:cNvPicPr>
          <p:nvPr>
            <p:ph sz="half" idx="2"/>
          </p:nvPr>
        </p:nvPicPr>
        <p:blipFill>
          <a:blip r:embed="rId2"/>
          <a:stretch>
            <a:fillRect/>
          </a:stretch>
        </p:blipFill>
        <p:spPr>
          <a:xfrm>
            <a:off x="7710518" y="1073469"/>
            <a:ext cx="4113182" cy="2803398"/>
          </a:xfrm>
          <a:prstGeom prst="rect">
            <a:avLst/>
          </a:prstGeom>
        </p:spPr>
      </p:pic>
      <p:pic>
        <p:nvPicPr>
          <p:cNvPr id="6" name="Afbeelding 5"/>
          <p:cNvPicPr>
            <a:picLocks noChangeAspect="1"/>
          </p:cNvPicPr>
          <p:nvPr/>
        </p:nvPicPr>
        <p:blipFill>
          <a:blip r:embed="rId3"/>
          <a:stretch>
            <a:fillRect/>
          </a:stretch>
        </p:blipFill>
        <p:spPr>
          <a:xfrm>
            <a:off x="7710518" y="3876867"/>
            <a:ext cx="4113182" cy="2806508"/>
          </a:xfrm>
          <a:prstGeom prst="rect">
            <a:avLst/>
          </a:prstGeom>
        </p:spPr>
      </p:pic>
    </p:spTree>
    <p:extLst>
      <p:ext uri="{BB962C8B-B14F-4D97-AF65-F5344CB8AC3E}">
        <p14:creationId xmlns:p14="http://schemas.microsoft.com/office/powerpoint/2010/main" val="1047311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D2DCDE4-F614-4F97-B6A6-0FEE455009C4}"/>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8FE68CD7-4CFD-45F9-B24B-F34B1489C42E}"/>
              </a:ext>
            </a:extLst>
          </p:cNvPr>
          <p:cNvSpPr>
            <a:spLocks noGrp="1"/>
          </p:cNvSpPr>
          <p:nvPr>
            <p:ph idx="1"/>
          </p:nvPr>
        </p:nvSpPr>
        <p:spPr/>
        <p:txBody>
          <a:bodyPr>
            <a:normAutofit fontScale="77500" lnSpcReduction="20000"/>
          </a:bodyPr>
          <a:lstStyle/>
          <a:p>
            <a:pPr marL="0" indent="0">
              <a:buNone/>
            </a:pPr>
            <a:r>
              <a:rPr lang="nl-NL" dirty="0"/>
              <a:t>36. Wat zijn fysiologische afwijkingen?</a:t>
            </a:r>
          </a:p>
          <a:p>
            <a:pPr marL="0" indent="0">
              <a:buNone/>
            </a:pPr>
            <a:r>
              <a:rPr lang="nl-NL" dirty="0">
                <a:solidFill>
                  <a:srgbClr val="FF0000"/>
                </a:solidFill>
              </a:rPr>
              <a:t>Beschadiging in een gewas door andere oorzaken dan schimmels, insecten of andere </a:t>
            </a:r>
            <a:r>
              <a:rPr lang="nl-NL" dirty="0" err="1">
                <a:solidFill>
                  <a:srgbClr val="FF0000"/>
                </a:solidFill>
              </a:rPr>
              <a:t>aantasters</a:t>
            </a:r>
            <a:r>
              <a:rPr lang="nl-NL" dirty="0">
                <a:solidFill>
                  <a:srgbClr val="FF0000"/>
                </a:solidFill>
              </a:rPr>
              <a:t>. Het gaat dus om afwijkingen in klimaat, grondbewerking, bemesting, spuitschade, etc.</a:t>
            </a:r>
          </a:p>
          <a:p>
            <a:pPr marL="0" indent="0">
              <a:buNone/>
            </a:pPr>
            <a:r>
              <a:rPr lang="nl-NL" dirty="0"/>
              <a:t>37. Hoe ontstaat rand bij sla?</a:t>
            </a:r>
          </a:p>
          <a:p>
            <a:pPr marL="0" indent="0">
              <a:buNone/>
            </a:pPr>
            <a:r>
              <a:rPr lang="nl-NL" dirty="0">
                <a:solidFill>
                  <a:srgbClr val="FF0000"/>
                </a:solidFill>
              </a:rPr>
              <a:t>In het algemeen ontstaat glazigheid door het opnemen van te veel water door de wortels en een te geringe verdamping van de bladeren. Als dit te lang duurt dan is er permanente schade en wordt dat rand genoemd.</a:t>
            </a:r>
          </a:p>
          <a:p>
            <a:pPr marL="0" indent="0">
              <a:buNone/>
            </a:pPr>
            <a:r>
              <a:rPr lang="nl-NL" dirty="0"/>
              <a:t>38. Wat is doorwas?</a:t>
            </a:r>
          </a:p>
          <a:p>
            <a:pPr marL="0" indent="0">
              <a:buNone/>
            </a:pPr>
            <a:r>
              <a:rPr lang="nl-NL" dirty="0">
                <a:solidFill>
                  <a:srgbClr val="FF0000"/>
                </a:solidFill>
              </a:rPr>
              <a:t>Doorwas betekent dat het gewas opnieuw gaat groeien. In aardappelen bijvoorbeeld na een lange periode van droogte en dan weer regen. Waardoor de knollen opnieuw gaan uitlopen en opnieuw knollen gaan maken. </a:t>
            </a:r>
          </a:p>
          <a:p>
            <a:pPr marL="0" indent="0">
              <a:buNone/>
            </a:pPr>
            <a:r>
              <a:rPr lang="nl-NL" dirty="0"/>
              <a:t>39. Wat kan de oorzaak zijn van zoutschade in een gewas?</a:t>
            </a:r>
          </a:p>
          <a:p>
            <a:pPr marL="0" indent="0">
              <a:buNone/>
            </a:pPr>
            <a:r>
              <a:rPr lang="nl-NL" dirty="0">
                <a:solidFill>
                  <a:srgbClr val="FF0000"/>
                </a:solidFill>
              </a:rPr>
              <a:t>Zoutschade kan komen door te veel kunstmest, strooizout, hergebruik van water met een te hoge EC-waarde of beregenen met zout water.</a:t>
            </a:r>
          </a:p>
        </p:txBody>
      </p:sp>
    </p:spTree>
    <p:extLst>
      <p:ext uri="{BB962C8B-B14F-4D97-AF65-F5344CB8AC3E}">
        <p14:creationId xmlns:p14="http://schemas.microsoft.com/office/powerpoint/2010/main" val="13022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BB910-E95C-4922-8304-DA887D54AE91}"/>
              </a:ext>
            </a:extLst>
          </p:cNvPr>
          <p:cNvSpPr>
            <a:spLocks noGrp="1"/>
          </p:cNvSpPr>
          <p:nvPr>
            <p:ph type="title"/>
          </p:nvPr>
        </p:nvSpPr>
        <p:spPr/>
        <p:txBody>
          <a:bodyPr/>
          <a:lstStyle/>
          <a:p>
            <a:r>
              <a:rPr lang="nl-NL" dirty="0"/>
              <a:t>onkruiden</a:t>
            </a:r>
          </a:p>
        </p:txBody>
      </p:sp>
      <p:sp>
        <p:nvSpPr>
          <p:cNvPr id="3" name="Tijdelijke aanduiding voor inhoud 2">
            <a:extLst>
              <a:ext uri="{FF2B5EF4-FFF2-40B4-BE49-F238E27FC236}">
                <a16:creationId xmlns:a16="http://schemas.microsoft.com/office/drawing/2014/main" id="{A75FCE08-D9D7-4821-A88F-3BD02ED2636B}"/>
              </a:ext>
            </a:extLst>
          </p:cNvPr>
          <p:cNvSpPr>
            <a:spLocks noGrp="1"/>
          </p:cNvSpPr>
          <p:nvPr>
            <p:ph idx="1"/>
          </p:nvPr>
        </p:nvSpPr>
        <p:spPr/>
        <p:txBody>
          <a:bodyPr>
            <a:normAutofit/>
          </a:bodyPr>
          <a:lstStyle/>
          <a:p>
            <a:pPr marL="0" indent="0">
              <a:buNone/>
            </a:pPr>
            <a:r>
              <a:rPr lang="nl-NL" dirty="0"/>
              <a:t>Bestrijden omdat:</a:t>
            </a:r>
          </a:p>
          <a:p>
            <a:r>
              <a:rPr lang="nl-NL" dirty="0"/>
              <a:t>Concurrent van het gewas</a:t>
            </a:r>
          </a:p>
          <a:p>
            <a:pPr lvl="1"/>
            <a:r>
              <a:rPr lang="nl-NL" dirty="0"/>
              <a:t>Licht</a:t>
            </a:r>
          </a:p>
          <a:p>
            <a:pPr lvl="1"/>
            <a:r>
              <a:rPr lang="nl-NL" dirty="0"/>
              <a:t>Voedingsstoffen</a:t>
            </a:r>
          </a:p>
          <a:p>
            <a:pPr lvl="1"/>
            <a:r>
              <a:rPr lang="nl-NL" dirty="0"/>
              <a:t>Water</a:t>
            </a:r>
          </a:p>
          <a:p>
            <a:pPr lvl="1"/>
            <a:r>
              <a:rPr lang="nl-NL" dirty="0"/>
              <a:t>Ruimte </a:t>
            </a:r>
          </a:p>
          <a:p>
            <a:r>
              <a:rPr lang="nl-NL" dirty="0"/>
              <a:t>Oogstproblemen</a:t>
            </a:r>
          </a:p>
          <a:p>
            <a:pPr lvl="1"/>
            <a:r>
              <a:rPr lang="nl-NL" dirty="0"/>
              <a:t>Kwaliteit</a:t>
            </a:r>
          </a:p>
          <a:p>
            <a:pPr lvl="1"/>
            <a:r>
              <a:rPr lang="nl-NL" dirty="0"/>
              <a:t>Problemen met oogstmachine</a:t>
            </a:r>
          </a:p>
          <a:p>
            <a:r>
              <a:rPr lang="nl-NL" dirty="0"/>
              <a:t>Waardplant van schadelijke insecten</a:t>
            </a:r>
          </a:p>
        </p:txBody>
      </p:sp>
    </p:spTree>
    <p:extLst>
      <p:ext uri="{BB962C8B-B14F-4D97-AF65-F5344CB8AC3E}">
        <p14:creationId xmlns:p14="http://schemas.microsoft.com/office/powerpoint/2010/main" val="1373928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727AF-5117-4CBC-8259-D058631F433D}"/>
              </a:ext>
            </a:extLst>
          </p:cNvPr>
          <p:cNvSpPr>
            <a:spLocks noGrp="1"/>
          </p:cNvSpPr>
          <p:nvPr>
            <p:ph type="title"/>
          </p:nvPr>
        </p:nvSpPr>
        <p:spPr>
          <a:xfrm>
            <a:off x="381000" y="174625"/>
            <a:ext cx="11442700" cy="1325563"/>
          </a:xfrm>
        </p:spPr>
        <p:txBody>
          <a:bodyPr anchor="ctr">
            <a:normAutofit/>
          </a:bodyPr>
          <a:lstStyle/>
          <a:p>
            <a:r>
              <a:rPr lang="nl-NL" dirty="0"/>
              <a:t>Onkruiden (2)</a:t>
            </a:r>
          </a:p>
        </p:txBody>
      </p:sp>
      <p:sp>
        <p:nvSpPr>
          <p:cNvPr id="3" name="Tijdelijke aanduiding voor inhoud 2">
            <a:extLst>
              <a:ext uri="{FF2B5EF4-FFF2-40B4-BE49-F238E27FC236}">
                <a16:creationId xmlns:a16="http://schemas.microsoft.com/office/drawing/2014/main" id="{68B92CB1-EF21-40F8-AE7A-8004E4361738}"/>
              </a:ext>
            </a:extLst>
          </p:cNvPr>
          <p:cNvSpPr>
            <a:spLocks noGrp="1"/>
          </p:cNvSpPr>
          <p:nvPr>
            <p:ph sz="half" idx="1"/>
          </p:nvPr>
        </p:nvSpPr>
        <p:spPr>
          <a:xfrm>
            <a:off x="381000" y="1825625"/>
            <a:ext cx="5638800" cy="4351338"/>
          </a:xfrm>
        </p:spPr>
        <p:txBody>
          <a:bodyPr>
            <a:normAutofit/>
          </a:bodyPr>
          <a:lstStyle/>
          <a:p>
            <a:pPr marL="0" indent="0">
              <a:buNone/>
            </a:pPr>
            <a:r>
              <a:rPr lang="nl-NL" dirty="0"/>
              <a:t>Bestrijden omdat</a:t>
            </a:r>
          </a:p>
          <a:p>
            <a:r>
              <a:rPr lang="nl-NL" dirty="0"/>
              <a:t>Giftig voor vee</a:t>
            </a:r>
          </a:p>
          <a:p>
            <a:r>
              <a:rPr lang="nl-NL" dirty="0"/>
              <a:t>Instandhouding ziekten en plagen</a:t>
            </a:r>
          </a:p>
          <a:p>
            <a:r>
              <a:rPr lang="nl-NL" dirty="0"/>
              <a:t>Kwaliteitsvermindering</a:t>
            </a:r>
          </a:p>
          <a:p>
            <a:r>
              <a:rPr lang="nl-NL" dirty="0"/>
              <a:t>Verkeersveiligheid en brandgevaar</a:t>
            </a:r>
          </a:p>
        </p:txBody>
      </p:sp>
      <p:pic>
        <p:nvPicPr>
          <p:cNvPr id="4" name="Afbeelding 3">
            <a:extLst>
              <a:ext uri="{FF2B5EF4-FFF2-40B4-BE49-F238E27FC236}">
                <a16:creationId xmlns:a16="http://schemas.microsoft.com/office/drawing/2014/main" id="{6076E0F4-18CC-4E8A-8C86-9E33BF70599A}"/>
              </a:ext>
            </a:extLst>
          </p:cNvPr>
          <p:cNvPicPr>
            <a:picLocks noChangeAspect="1"/>
          </p:cNvPicPr>
          <p:nvPr/>
        </p:nvPicPr>
        <p:blipFill>
          <a:blip r:embed="rId2"/>
          <a:stretch>
            <a:fillRect/>
          </a:stretch>
        </p:blipFill>
        <p:spPr>
          <a:xfrm>
            <a:off x="8678037" y="174625"/>
            <a:ext cx="3132963" cy="4351338"/>
          </a:xfrm>
          <a:prstGeom prst="rect">
            <a:avLst/>
          </a:prstGeom>
          <a:noFill/>
        </p:spPr>
      </p:pic>
      <p:sp>
        <p:nvSpPr>
          <p:cNvPr id="5" name="Tekstvak 4">
            <a:extLst>
              <a:ext uri="{FF2B5EF4-FFF2-40B4-BE49-F238E27FC236}">
                <a16:creationId xmlns:a16="http://schemas.microsoft.com/office/drawing/2014/main" id="{CECE2EFE-B8B3-48D4-A714-4753E4FAC3E2}"/>
              </a:ext>
            </a:extLst>
          </p:cNvPr>
          <p:cNvSpPr txBox="1"/>
          <p:nvPr/>
        </p:nvSpPr>
        <p:spPr>
          <a:xfrm>
            <a:off x="8536871" y="4525963"/>
            <a:ext cx="1707647" cy="369332"/>
          </a:xfrm>
          <a:prstGeom prst="rect">
            <a:avLst/>
          </a:prstGeom>
          <a:noFill/>
        </p:spPr>
        <p:txBody>
          <a:bodyPr wrap="none" rtlCol="0">
            <a:spAutoFit/>
          </a:bodyPr>
          <a:lstStyle/>
          <a:p>
            <a:r>
              <a:rPr lang="nl-NL" dirty="0" err="1"/>
              <a:t>jacobskruiskruid</a:t>
            </a:r>
            <a:endParaRPr lang="nl-NL" dirty="0"/>
          </a:p>
        </p:txBody>
      </p:sp>
      <p:pic>
        <p:nvPicPr>
          <p:cNvPr id="6" name="Afbeelding 5">
            <a:extLst>
              <a:ext uri="{FF2B5EF4-FFF2-40B4-BE49-F238E27FC236}">
                <a16:creationId xmlns:a16="http://schemas.microsoft.com/office/drawing/2014/main" id="{B0E08FBE-FCAD-4696-95EE-A510EE6D3D85}"/>
              </a:ext>
            </a:extLst>
          </p:cNvPr>
          <p:cNvPicPr>
            <a:picLocks noChangeAspect="1"/>
          </p:cNvPicPr>
          <p:nvPr/>
        </p:nvPicPr>
        <p:blipFill>
          <a:blip r:embed="rId3"/>
          <a:stretch>
            <a:fillRect/>
          </a:stretch>
        </p:blipFill>
        <p:spPr>
          <a:xfrm>
            <a:off x="3040340" y="4363798"/>
            <a:ext cx="4453932" cy="2494202"/>
          </a:xfrm>
          <a:prstGeom prst="rect">
            <a:avLst/>
          </a:prstGeom>
        </p:spPr>
      </p:pic>
    </p:spTree>
    <p:extLst>
      <p:ext uri="{BB962C8B-B14F-4D97-AF65-F5344CB8AC3E}">
        <p14:creationId xmlns:p14="http://schemas.microsoft.com/office/powerpoint/2010/main" val="411619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9F49F3-A05A-4340-9265-C8789906B2FA}"/>
              </a:ext>
            </a:extLst>
          </p:cNvPr>
          <p:cNvSpPr>
            <a:spLocks noGrp="1"/>
          </p:cNvSpPr>
          <p:nvPr>
            <p:ph type="title"/>
          </p:nvPr>
        </p:nvSpPr>
        <p:spPr/>
        <p:txBody>
          <a:bodyPr/>
          <a:lstStyle/>
          <a:p>
            <a:r>
              <a:rPr lang="nl-NL" dirty="0"/>
              <a:t>Vragen</a:t>
            </a:r>
          </a:p>
        </p:txBody>
      </p:sp>
      <p:sp>
        <p:nvSpPr>
          <p:cNvPr id="5" name="Tijdelijke aanduiding voor inhoud 4">
            <a:extLst>
              <a:ext uri="{FF2B5EF4-FFF2-40B4-BE49-F238E27FC236}">
                <a16:creationId xmlns:a16="http://schemas.microsoft.com/office/drawing/2014/main" id="{FA7AD69D-D7A1-498C-AD2A-74696DB20F72}"/>
              </a:ext>
            </a:extLst>
          </p:cNvPr>
          <p:cNvSpPr>
            <a:spLocks noGrp="1"/>
          </p:cNvSpPr>
          <p:nvPr>
            <p:ph idx="1"/>
          </p:nvPr>
        </p:nvSpPr>
        <p:spPr/>
        <p:txBody>
          <a:bodyPr>
            <a:normAutofit fontScale="92500"/>
          </a:bodyPr>
          <a:lstStyle/>
          <a:p>
            <a:pPr marL="0" indent="0">
              <a:buNone/>
            </a:pPr>
            <a:r>
              <a:rPr lang="nl-NL" dirty="0"/>
              <a:t>5. Noem twee redenen waarom gemeentes onkruiden op verharding bestrijden</a:t>
            </a:r>
          </a:p>
          <a:p>
            <a:pPr marL="0" indent="0">
              <a:buNone/>
            </a:pPr>
            <a:r>
              <a:rPr lang="nl-NL" dirty="0">
                <a:solidFill>
                  <a:srgbClr val="FF0000"/>
                </a:solidFill>
              </a:rPr>
              <a:t>Onkruiden op verhardingen kunnen gladheid veroorzaken, de straat wordt opgebroken en het beeld van de bestrating wordt rommelig.</a:t>
            </a:r>
          </a:p>
          <a:p>
            <a:pPr marL="0" indent="0">
              <a:buNone/>
            </a:pPr>
            <a:r>
              <a:rPr lang="nl-NL" dirty="0"/>
              <a:t>6. In welk gewasstadium zijn gewassen het meest gevoelig voor onderdrukking door onkruiden</a:t>
            </a:r>
          </a:p>
          <a:p>
            <a:pPr marL="0" indent="0">
              <a:buNone/>
            </a:pPr>
            <a:r>
              <a:rPr lang="nl-NL" dirty="0">
                <a:solidFill>
                  <a:srgbClr val="FF0000"/>
                </a:solidFill>
              </a:rPr>
              <a:t>Gewassen zijn in kiemplant stadium het meest gevoelig</a:t>
            </a:r>
          </a:p>
          <a:p>
            <a:pPr marL="0" indent="0">
              <a:buNone/>
            </a:pPr>
            <a:r>
              <a:rPr lang="nl-NL" dirty="0"/>
              <a:t>7. Geef twee voorbeelden van onkruiden die de kwaliteit van het geoogste product beïnvloeden</a:t>
            </a:r>
          </a:p>
          <a:p>
            <a:pPr marL="0" indent="0">
              <a:buNone/>
            </a:pPr>
            <a:r>
              <a:rPr lang="nl-NL" dirty="0">
                <a:solidFill>
                  <a:srgbClr val="FF0000"/>
                </a:solidFill>
              </a:rPr>
              <a:t>Twee voorbeelden:</a:t>
            </a:r>
            <a:br>
              <a:rPr lang="nl-NL" dirty="0">
                <a:solidFill>
                  <a:srgbClr val="FF0000"/>
                </a:solidFill>
              </a:rPr>
            </a:br>
            <a:r>
              <a:rPr lang="nl-NL" dirty="0">
                <a:solidFill>
                  <a:srgbClr val="FF0000"/>
                </a:solidFill>
              </a:rPr>
              <a:t>a. Zwarte nachtschade of bessen in conservenerwten</a:t>
            </a:r>
            <a:br>
              <a:rPr lang="nl-NL" dirty="0">
                <a:solidFill>
                  <a:srgbClr val="FF0000"/>
                </a:solidFill>
              </a:rPr>
            </a:br>
            <a:r>
              <a:rPr lang="nl-NL" dirty="0">
                <a:solidFill>
                  <a:srgbClr val="FF0000"/>
                </a:solidFill>
              </a:rPr>
              <a:t>b. Jakobskruiskruid in hooi, wat giftig is voor vee</a:t>
            </a:r>
          </a:p>
          <a:p>
            <a:pPr marL="0" indent="0">
              <a:buNone/>
            </a:pPr>
            <a:endParaRPr lang="nl-NL" dirty="0"/>
          </a:p>
        </p:txBody>
      </p:sp>
    </p:spTree>
    <p:extLst>
      <p:ext uri="{BB962C8B-B14F-4D97-AF65-F5344CB8AC3E}">
        <p14:creationId xmlns:p14="http://schemas.microsoft.com/office/powerpoint/2010/main" val="327459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E904E-2C78-4E29-9498-ADEBC3C0BF7F}"/>
              </a:ext>
            </a:extLst>
          </p:cNvPr>
          <p:cNvSpPr>
            <a:spLocks noGrp="1"/>
          </p:cNvSpPr>
          <p:nvPr>
            <p:ph type="title"/>
          </p:nvPr>
        </p:nvSpPr>
        <p:spPr/>
        <p:txBody>
          <a:bodyPr/>
          <a:lstStyle/>
          <a:p>
            <a:r>
              <a:rPr lang="nl-NL" dirty="0"/>
              <a:t>Indeling van planten</a:t>
            </a:r>
          </a:p>
        </p:txBody>
      </p:sp>
      <p:sp>
        <p:nvSpPr>
          <p:cNvPr id="3" name="Tijdelijke aanduiding voor inhoud 2">
            <a:extLst>
              <a:ext uri="{FF2B5EF4-FFF2-40B4-BE49-F238E27FC236}">
                <a16:creationId xmlns:a16="http://schemas.microsoft.com/office/drawing/2014/main" id="{6C096411-DEF0-444D-B63D-710E9974519D}"/>
              </a:ext>
            </a:extLst>
          </p:cNvPr>
          <p:cNvSpPr>
            <a:spLocks noGrp="1"/>
          </p:cNvSpPr>
          <p:nvPr>
            <p:ph idx="1"/>
          </p:nvPr>
        </p:nvSpPr>
        <p:spPr/>
        <p:txBody>
          <a:bodyPr/>
          <a:lstStyle/>
          <a:p>
            <a:pPr marL="0" indent="0">
              <a:buNone/>
            </a:pPr>
            <a:r>
              <a:rPr lang="nl-NL" dirty="0"/>
              <a:t>Landplanten</a:t>
            </a:r>
          </a:p>
          <a:p>
            <a:r>
              <a:rPr lang="nl-NL" dirty="0"/>
              <a:t>Mossen</a:t>
            </a:r>
          </a:p>
          <a:p>
            <a:r>
              <a:rPr lang="nl-NL" dirty="0"/>
              <a:t>Varens</a:t>
            </a:r>
          </a:p>
          <a:p>
            <a:r>
              <a:rPr lang="nl-NL" dirty="0"/>
              <a:t>Zaadplanten (bloeiende planten)</a:t>
            </a:r>
          </a:p>
          <a:p>
            <a:pPr marL="0" indent="0">
              <a:buNone/>
            </a:pPr>
            <a:endParaRPr lang="nl-NL" dirty="0"/>
          </a:p>
          <a:p>
            <a:pPr marL="0" indent="0">
              <a:buNone/>
            </a:pPr>
            <a:r>
              <a:rPr lang="nl-NL" dirty="0"/>
              <a:t>Vegetatieve fase:</a:t>
            </a:r>
          </a:p>
          <a:p>
            <a:r>
              <a:rPr lang="nl-NL" dirty="0"/>
              <a:t>Groei van bladeren, wortels en stengels</a:t>
            </a:r>
          </a:p>
          <a:p>
            <a:pPr marL="0" indent="0">
              <a:buNone/>
            </a:pPr>
            <a:r>
              <a:rPr lang="nl-NL" dirty="0"/>
              <a:t>Generatieve fase:</a:t>
            </a:r>
          </a:p>
          <a:p>
            <a:r>
              <a:rPr lang="nl-NL" dirty="0"/>
              <a:t>Bloem en zaadvorming</a:t>
            </a:r>
          </a:p>
        </p:txBody>
      </p:sp>
    </p:spTree>
    <p:extLst>
      <p:ext uri="{BB962C8B-B14F-4D97-AF65-F5344CB8AC3E}">
        <p14:creationId xmlns:p14="http://schemas.microsoft.com/office/powerpoint/2010/main" val="4025620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4A300-6CBC-49EE-91BB-6C19DB07D3C0}"/>
              </a:ext>
            </a:extLst>
          </p:cNvPr>
          <p:cNvSpPr>
            <a:spLocks noGrp="1"/>
          </p:cNvSpPr>
          <p:nvPr>
            <p:ph type="title"/>
          </p:nvPr>
        </p:nvSpPr>
        <p:spPr/>
        <p:txBody>
          <a:bodyPr/>
          <a:lstStyle/>
          <a:p>
            <a:r>
              <a:rPr lang="nl-NL" dirty="0"/>
              <a:t>Eén en tweezaadlobbigen</a:t>
            </a:r>
          </a:p>
        </p:txBody>
      </p:sp>
      <p:sp>
        <p:nvSpPr>
          <p:cNvPr id="4" name="Tijdelijke aanduiding voor tekst 3">
            <a:extLst>
              <a:ext uri="{FF2B5EF4-FFF2-40B4-BE49-F238E27FC236}">
                <a16:creationId xmlns:a16="http://schemas.microsoft.com/office/drawing/2014/main" id="{D38F9D9A-CA19-41DE-A8FC-B4728E157B16}"/>
              </a:ext>
            </a:extLst>
          </p:cNvPr>
          <p:cNvSpPr>
            <a:spLocks noGrp="1"/>
          </p:cNvSpPr>
          <p:nvPr>
            <p:ph type="body" idx="1"/>
          </p:nvPr>
        </p:nvSpPr>
        <p:spPr/>
        <p:txBody>
          <a:bodyPr/>
          <a:lstStyle/>
          <a:p>
            <a:r>
              <a:rPr lang="nl-NL" dirty="0" err="1"/>
              <a:t>Eenzaadlobbigen</a:t>
            </a:r>
            <a:r>
              <a:rPr lang="nl-NL" dirty="0"/>
              <a:t> of </a:t>
            </a:r>
            <a:r>
              <a:rPr lang="nl-NL" dirty="0" err="1"/>
              <a:t>monocotylen</a:t>
            </a:r>
            <a:endParaRPr lang="nl-NL" dirty="0"/>
          </a:p>
        </p:txBody>
      </p:sp>
      <p:sp>
        <p:nvSpPr>
          <p:cNvPr id="5" name="Tijdelijke aanduiding voor inhoud 4">
            <a:extLst>
              <a:ext uri="{FF2B5EF4-FFF2-40B4-BE49-F238E27FC236}">
                <a16:creationId xmlns:a16="http://schemas.microsoft.com/office/drawing/2014/main" id="{4D29DD5A-428F-417F-8E3F-18C22DC40C08}"/>
              </a:ext>
            </a:extLst>
          </p:cNvPr>
          <p:cNvSpPr>
            <a:spLocks noGrp="1"/>
          </p:cNvSpPr>
          <p:nvPr>
            <p:ph sz="half" idx="2"/>
          </p:nvPr>
        </p:nvSpPr>
        <p:spPr/>
        <p:txBody>
          <a:bodyPr>
            <a:normAutofit fontScale="92500" lnSpcReduction="20000"/>
          </a:bodyPr>
          <a:lstStyle/>
          <a:p>
            <a:pPr marL="0" indent="0">
              <a:buNone/>
            </a:pPr>
            <a:r>
              <a:rPr lang="nl-NL" dirty="0"/>
              <a:t>Grassen, granen en bolgewassen</a:t>
            </a:r>
          </a:p>
          <a:p>
            <a:r>
              <a:rPr lang="nl-NL" dirty="0"/>
              <a:t>geen duidelijke hoofdwortel</a:t>
            </a:r>
          </a:p>
          <a:p>
            <a:r>
              <a:rPr lang="nl-NL" dirty="0"/>
              <a:t>één </a:t>
            </a:r>
            <a:r>
              <a:rPr lang="nl-NL" dirty="0" err="1"/>
              <a:t>kiemlob</a:t>
            </a:r>
            <a:r>
              <a:rPr lang="nl-NL" dirty="0"/>
              <a:t> of zaadlob</a:t>
            </a:r>
          </a:p>
          <a:p>
            <a:r>
              <a:rPr lang="nl-NL" dirty="0"/>
              <a:t>Diep groeipunt</a:t>
            </a:r>
          </a:p>
          <a:p>
            <a:r>
              <a:rPr lang="nl-NL" dirty="0"/>
              <a:t>Nerven zijn parallelvormig		</a:t>
            </a:r>
          </a:p>
          <a:p>
            <a:endParaRPr lang="nl-NL" dirty="0"/>
          </a:p>
          <a:p>
            <a:pPr marL="0" indent="0">
              <a:buNone/>
            </a:pPr>
            <a:r>
              <a:rPr lang="nl-NL" dirty="0"/>
              <a:t>Voorbeelden:</a:t>
            </a:r>
          </a:p>
          <a:p>
            <a:pPr marL="0" indent="0">
              <a:buNone/>
            </a:pPr>
            <a:r>
              <a:rPr lang="nl-NL" dirty="0"/>
              <a:t>Kweek, hanenpoot, straatgras</a:t>
            </a:r>
          </a:p>
        </p:txBody>
      </p:sp>
      <p:sp>
        <p:nvSpPr>
          <p:cNvPr id="6" name="Tijdelijke aanduiding voor tekst 5">
            <a:extLst>
              <a:ext uri="{FF2B5EF4-FFF2-40B4-BE49-F238E27FC236}">
                <a16:creationId xmlns:a16="http://schemas.microsoft.com/office/drawing/2014/main" id="{B3944391-1CB5-472F-B0DE-260BB5E484CD}"/>
              </a:ext>
            </a:extLst>
          </p:cNvPr>
          <p:cNvSpPr>
            <a:spLocks noGrp="1"/>
          </p:cNvSpPr>
          <p:nvPr>
            <p:ph type="body" sz="quarter" idx="3"/>
          </p:nvPr>
        </p:nvSpPr>
        <p:spPr/>
        <p:txBody>
          <a:bodyPr/>
          <a:lstStyle/>
          <a:p>
            <a:r>
              <a:rPr lang="nl-NL" dirty="0"/>
              <a:t>Tweezaadlobbigen, </a:t>
            </a:r>
            <a:r>
              <a:rPr lang="nl-NL" dirty="0" err="1"/>
              <a:t>breedbladigen</a:t>
            </a:r>
            <a:r>
              <a:rPr lang="nl-NL" dirty="0"/>
              <a:t> of </a:t>
            </a:r>
            <a:r>
              <a:rPr lang="nl-NL" dirty="0" err="1"/>
              <a:t>dicotylen</a:t>
            </a:r>
            <a:endParaRPr lang="nl-NL" dirty="0"/>
          </a:p>
        </p:txBody>
      </p:sp>
      <p:sp>
        <p:nvSpPr>
          <p:cNvPr id="7" name="Tijdelijke aanduiding voor inhoud 6">
            <a:extLst>
              <a:ext uri="{FF2B5EF4-FFF2-40B4-BE49-F238E27FC236}">
                <a16:creationId xmlns:a16="http://schemas.microsoft.com/office/drawing/2014/main" id="{7CC63D75-F968-465C-8BE7-A130AC602E4A}"/>
              </a:ext>
            </a:extLst>
          </p:cNvPr>
          <p:cNvSpPr>
            <a:spLocks noGrp="1"/>
          </p:cNvSpPr>
          <p:nvPr>
            <p:ph sz="quarter" idx="4"/>
          </p:nvPr>
        </p:nvSpPr>
        <p:spPr/>
        <p:txBody>
          <a:bodyPr>
            <a:normAutofit fontScale="92500" lnSpcReduction="20000"/>
          </a:bodyPr>
          <a:lstStyle/>
          <a:p>
            <a:pPr marL="0" indent="0">
              <a:buNone/>
            </a:pPr>
            <a:r>
              <a:rPr lang="nl-NL" dirty="0"/>
              <a:t>Alle andere bloeiende planten</a:t>
            </a:r>
          </a:p>
          <a:p>
            <a:r>
              <a:rPr lang="nl-NL" dirty="0"/>
              <a:t>Hoofdwortel met zijwortels</a:t>
            </a:r>
          </a:p>
          <a:p>
            <a:r>
              <a:rPr lang="nl-NL" dirty="0"/>
              <a:t>Twee kiemblaadjes of zaadlobben</a:t>
            </a:r>
          </a:p>
          <a:p>
            <a:r>
              <a:rPr lang="nl-NL" dirty="0"/>
              <a:t>Groeipunt vaak hoger in de plant</a:t>
            </a:r>
          </a:p>
          <a:p>
            <a:r>
              <a:rPr lang="nl-NL" dirty="0"/>
              <a:t>Vertakte nervenstructuur in het blad   </a:t>
            </a:r>
          </a:p>
          <a:p>
            <a:pPr marL="0" indent="0">
              <a:buNone/>
            </a:pPr>
            <a:endParaRPr lang="nl-NL" dirty="0"/>
          </a:p>
          <a:p>
            <a:pPr marL="0" indent="0">
              <a:buNone/>
            </a:pPr>
            <a:endParaRPr lang="nl-NL" dirty="0"/>
          </a:p>
          <a:p>
            <a:pPr marL="0" indent="0">
              <a:buNone/>
            </a:pPr>
            <a:r>
              <a:rPr lang="nl-NL" dirty="0"/>
              <a:t>Voorbeelden:</a:t>
            </a:r>
          </a:p>
          <a:p>
            <a:pPr marL="0" indent="0">
              <a:buNone/>
            </a:pPr>
            <a:r>
              <a:rPr lang="nl-NL" dirty="0"/>
              <a:t>Kamille, dovenetel, kleefkruid</a:t>
            </a:r>
          </a:p>
        </p:txBody>
      </p:sp>
    </p:spTree>
    <p:extLst>
      <p:ext uri="{BB962C8B-B14F-4D97-AF65-F5344CB8AC3E}">
        <p14:creationId xmlns:p14="http://schemas.microsoft.com/office/powerpoint/2010/main" val="2987610743"/>
      </p:ext>
    </p:extLst>
  </p:cSld>
  <p:clrMapOvr>
    <a:masterClrMapping/>
  </p:clrMapOvr>
</p:sld>
</file>

<file path=ppt/theme/theme1.xml><?xml version="1.0" encoding="utf-8"?>
<a:theme xmlns:a="http://schemas.openxmlformats.org/drawingml/2006/main" name="Kantoorthema">
  <a:themeElements>
    <a:clrScheme name="Helix Learning 2016">
      <a:dk1>
        <a:srgbClr val="0093C9"/>
      </a:dk1>
      <a:lt1>
        <a:srgbClr val="FFFFFF"/>
      </a:lt1>
      <a:dk2>
        <a:srgbClr val="0093C9"/>
      </a:dk2>
      <a:lt2>
        <a:srgbClr val="FFFFFF"/>
      </a:lt2>
      <a:accent1>
        <a:srgbClr val="0093C9"/>
      </a:accent1>
      <a:accent2>
        <a:srgbClr val="77777B"/>
      </a:accent2>
      <a:accent3>
        <a:srgbClr val="17BB99"/>
      </a:accent3>
      <a:accent4>
        <a:srgbClr val="FFA200"/>
      </a:accent4>
      <a:accent5>
        <a:srgbClr val="A6A6A6"/>
      </a:accent5>
      <a:accent6>
        <a:srgbClr val="92D050"/>
      </a:accent6>
      <a:hlink>
        <a:srgbClr val="17BB99"/>
      </a:hlink>
      <a:folHlink>
        <a:srgbClr val="0093C9"/>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4B212D47-8ED2-48F3-BD8B-4C0F5EB9B218}" vid="{31FD5804-6765-42EC-877E-0FE753069BF7}"/>
    </a:ext>
  </a:extLst>
</a:theme>
</file>

<file path=docProps/app.xml><?xml version="1.0" encoding="utf-8"?>
<Properties xmlns="http://schemas.openxmlformats.org/officeDocument/2006/extended-properties" xmlns:vt="http://schemas.openxmlformats.org/officeDocument/2006/docPropsVTypes">
  <TotalTime>1319</TotalTime>
  <Words>2050</Words>
  <Application>Microsoft Office PowerPoint</Application>
  <PresentationFormat>Breedbeeld</PresentationFormat>
  <Paragraphs>379</Paragraphs>
  <Slides>41</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41</vt:i4>
      </vt:variant>
    </vt:vector>
  </HeadingPairs>
  <TitlesOfParts>
    <vt:vector size="44" baseType="lpstr">
      <vt:lpstr>Arial</vt:lpstr>
      <vt:lpstr>Calibri</vt:lpstr>
      <vt:lpstr>Kantoorthema</vt:lpstr>
      <vt:lpstr>Uitvoeren gewasbescherming</vt:lpstr>
      <vt:lpstr>Hoofdstuk 2 Waarnemen</vt:lpstr>
      <vt:lpstr>Waarnemen in een gewas</vt:lpstr>
      <vt:lpstr>vragen</vt:lpstr>
      <vt:lpstr>onkruiden</vt:lpstr>
      <vt:lpstr>Onkruiden (2)</vt:lpstr>
      <vt:lpstr>Vragen</vt:lpstr>
      <vt:lpstr>Indeling van planten</vt:lpstr>
      <vt:lpstr>Eén en tweezaadlobbigen</vt:lpstr>
      <vt:lpstr>Voorjaars, herfst en jaarrond kiemers</vt:lpstr>
      <vt:lpstr>Zaad- en overblijvende onkruiden</vt:lpstr>
      <vt:lpstr>Determinatie van onkruiden</vt:lpstr>
      <vt:lpstr>vragen</vt:lpstr>
      <vt:lpstr>Verspreiding van onkruiden en preventie</vt:lpstr>
      <vt:lpstr>Onkruiden op het bedrijf</vt:lpstr>
      <vt:lpstr>Kieming van onkruiden</vt:lpstr>
      <vt:lpstr>Vragen</vt:lpstr>
      <vt:lpstr>Indeling van dieren</vt:lpstr>
      <vt:lpstr>Insecten </vt:lpstr>
      <vt:lpstr>Insecten, gedaanteverwisseling</vt:lpstr>
      <vt:lpstr>Schade door insecten</vt:lpstr>
      <vt:lpstr>Vragen</vt:lpstr>
      <vt:lpstr>Spinnen en mijten</vt:lpstr>
      <vt:lpstr>Aaltjes of nematoden</vt:lpstr>
      <vt:lpstr>Vragen</vt:lpstr>
      <vt:lpstr>Andere schadelijke organismen:</vt:lpstr>
      <vt:lpstr>Vragen</vt:lpstr>
      <vt:lpstr>Gewervelde dieren</vt:lpstr>
      <vt:lpstr>Vragen</vt:lpstr>
      <vt:lpstr>Aantasting door overige organismen</vt:lpstr>
      <vt:lpstr>schimmels</vt:lpstr>
      <vt:lpstr>Schade door schimmels</vt:lpstr>
      <vt:lpstr>Vragen</vt:lpstr>
      <vt:lpstr>Bacteriën </vt:lpstr>
      <vt:lpstr>Vragen</vt:lpstr>
      <vt:lpstr>virussen</vt:lpstr>
      <vt:lpstr>Overdracht virus</vt:lpstr>
      <vt:lpstr>Bestrijding van virussen</vt:lpstr>
      <vt:lpstr>Vragen </vt:lpstr>
      <vt:lpstr>A-biotische of fysiologische afwijkingen</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Uitvoeren gewasbescherming</dc:title>
  <dc:creator>Koos van Splunter</dc:creator>
  <cp:lastModifiedBy>Koos van Splunter</cp:lastModifiedBy>
  <cp:revision>22</cp:revision>
  <dcterms:created xsi:type="dcterms:W3CDTF">2020-03-24T13:26:32Z</dcterms:created>
  <dcterms:modified xsi:type="dcterms:W3CDTF">2020-03-25T11:34:16Z</dcterms:modified>
</cp:coreProperties>
</file>